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9"/>
  </p:notesMasterIdLst>
  <p:handoutMasterIdLst>
    <p:handoutMasterId r:id="rId20"/>
  </p:handoutMasterIdLst>
  <p:sldIdLst>
    <p:sldId id="258" r:id="rId2"/>
    <p:sldId id="260" r:id="rId3"/>
    <p:sldId id="261" r:id="rId4"/>
    <p:sldId id="278" r:id="rId5"/>
    <p:sldId id="280" r:id="rId6"/>
    <p:sldId id="284" r:id="rId7"/>
    <p:sldId id="276" r:id="rId8"/>
    <p:sldId id="277" r:id="rId9"/>
    <p:sldId id="267" r:id="rId10"/>
    <p:sldId id="275" r:id="rId11"/>
    <p:sldId id="265" r:id="rId12"/>
    <p:sldId id="272" r:id="rId13"/>
    <p:sldId id="281" r:id="rId14"/>
    <p:sldId id="282" r:id="rId15"/>
    <p:sldId id="283" r:id="rId16"/>
    <p:sldId id="269" r:id="rId17"/>
    <p:sldId id="274" r:id="rId18"/>
  </p:sldIdLst>
  <p:sldSz cx="9144000" cy="6858000" type="screen4x3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6600"/>
    <a:srgbClr val="993300"/>
    <a:srgbClr val="CC99FF"/>
    <a:srgbClr val="CC66FF"/>
    <a:srgbClr val="0033CC"/>
    <a:srgbClr val="009900"/>
    <a:srgbClr val="9900FF"/>
    <a:srgbClr val="66FF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52" autoAdjust="0"/>
    <p:restoredTop sz="74911" autoAdjust="0"/>
  </p:normalViewPr>
  <p:slideViewPr>
    <p:cSldViewPr>
      <p:cViewPr varScale="1">
        <p:scale>
          <a:sx n="114" d="100"/>
          <a:sy n="114" d="100"/>
        </p:scale>
        <p:origin x="175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CB91F-8397-4796-8909-89595DD7C56A}" type="datetime12">
              <a:rPr lang="en-GB" smtClean="0"/>
              <a:pPr/>
              <a:t>8:42 AM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SFSFSDFS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7FDA6-9CC5-448B-AEBA-82B13BED267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0751282"/>
      </p:ext>
    </p:extLst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F9D3B7-C17A-43B8-99AD-B6773F3CF325}" type="datetime12">
              <a:rPr lang="en-GB" smtClean="0"/>
              <a:pPr/>
              <a:t>8:42 AM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SFSFSDFS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18C982-A489-4D38-89E3-4E4B3B9015A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658277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7048C-5F5E-4075-8A21-70D4B6CE254A}" type="datetime12">
              <a:rPr lang="en-GB" smtClean="0"/>
              <a:pPr/>
              <a:t>8:42 AM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5CB7-C3BF-484D-8893-9483440AA4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BF97D-C875-412C-A5C4-5A7E39EF9761}" type="datetime12">
              <a:rPr lang="en-GB" smtClean="0"/>
              <a:pPr/>
              <a:t>8:42 AM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5CB7-C3BF-484D-8893-9483440AA4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AA7FC-6357-44BD-BA40-C6934C12CDBB}" type="datetime12">
              <a:rPr lang="en-GB" smtClean="0"/>
              <a:pPr/>
              <a:t>8:42 AM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5CB7-C3BF-484D-8893-9483440AA4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 userDrawn="1"/>
        </p:nvSpPr>
        <p:spPr>
          <a:xfrm>
            <a:off x="6524" y="764704"/>
            <a:ext cx="9137476" cy="6093296"/>
          </a:xfrm>
          <a:prstGeom prst="round2DiagRect">
            <a:avLst/>
          </a:prstGeom>
          <a:solidFill>
            <a:schemeClr val="bg1"/>
          </a:solidFill>
          <a:ln>
            <a:noFill/>
          </a:ln>
          <a:effectLst>
            <a:innerShdw blurRad="381000">
              <a:schemeClr val="accent3">
                <a:lumMod val="75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 userDrawn="1"/>
        </p:nvSpPr>
        <p:spPr>
          <a:xfrm>
            <a:off x="6524" y="0"/>
            <a:ext cx="9137476" cy="692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ĐẠI</a:t>
            </a:r>
            <a:r>
              <a:rPr lang="en-GB" b="1" baseline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HỌC QUỐC GIA TP.HCM</a:t>
            </a:r>
          </a:p>
          <a:p>
            <a:pPr algn="ctr"/>
            <a:r>
              <a:rPr lang="en-GB" b="1" baseline="0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TRƯỜNG ĐẠI HỌC KHOA HỌC TỰ NHIÊN</a:t>
            </a:r>
            <a:endParaRPr lang="en-GB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6" descr="hcMU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58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34" y="-27384"/>
            <a:ext cx="569434" cy="692696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EA139-360F-47AD-8C33-BADCA647C241}" type="datetime12">
              <a:rPr lang="en-GB" smtClean="0"/>
              <a:pPr/>
              <a:t>8:42 AM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5CB7-C3BF-484D-8893-9483440AA4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00575-D99B-4BE6-9A55-5984B9436AE7}" type="datetime12">
              <a:rPr lang="en-GB" smtClean="0"/>
              <a:pPr/>
              <a:t>8:42 AM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5CB7-C3BF-484D-8893-9483440AA4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AC8ED-BC42-4C39-8081-B8C2C4FF6D68}" type="datetime12">
              <a:rPr lang="en-GB" smtClean="0"/>
              <a:pPr/>
              <a:t>8:42 AM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5CB7-C3BF-484D-8893-9483440AA4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F08084-D57E-449A-A861-60C94EBC2710}" type="datetime12">
              <a:rPr lang="en-GB" smtClean="0"/>
              <a:pPr/>
              <a:t>8:42 AM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5CB7-C3BF-484D-8893-9483440AA4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27035-D9BD-4DA6-9E4B-7DEF48C187A0}" type="datetime12">
              <a:rPr lang="en-GB" smtClean="0"/>
              <a:pPr/>
              <a:t>8:42 AM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5CB7-C3BF-484D-8893-9483440AA4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24F91-A2FD-4723-9758-FAACED2E0484}" type="datetime12">
              <a:rPr lang="en-GB" smtClean="0"/>
              <a:pPr/>
              <a:t>8:42 AM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85CB7-C3BF-484D-8893-9483440AA45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290AE-B15A-40DC-80EC-E0D8D044C86B}" type="datetime12">
              <a:rPr lang="en-GB" smtClean="0"/>
              <a:pPr/>
              <a:t>8:42 AM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B85CB7-C3BF-484D-8893-9483440AA453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b="0" i="0" u="none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45627A8-49D4-467B-B875-0EDF2B66CDE8}" type="datetime12">
              <a:rPr lang="en-GB" smtClean="0"/>
              <a:pPr/>
              <a:t>8:42 AM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B85CB7-C3BF-484D-8893-9483440AA453}" type="slidenum">
              <a:rPr lang="en-GB" smtClean="0"/>
              <a:pPr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sldNum="0" hdr="0"/>
  <p:txStyles>
    <p:titleStyle>
      <a:lvl1pPr algn="l" rtl="0" eaLnBrk="1" latinLnBrk="0" hangingPunct="1">
        <a:spcBef>
          <a:spcPct val="0"/>
        </a:spcBef>
        <a:buNone/>
        <a:defRPr kumimoji="0" sz="5000" b="0" i="0" u="none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tdbcl.hcmus.edu.v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1000" y="1828800"/>
            <a:ext cx="8352927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atin typeface="Segoe UI Black" pitchFamily="34" charset="0"/>
                <a:ea typeface="Segoe UI Black" pitchFamily="34" charset="0"/>
                <a:cs typeface="Segoe UI Black" pitchFamily="34" charset="0"/>
              </a:rPr>
              <a:t>SINH HOẠT ĐẦU NĂM VỀ NỘI DUNG KHẢO THÍ VÀ ĐBCL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4800600"/>
            <a:ext cx="876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i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Phòng</a:t>
            </a:r>
            <a:r>
              <a:rPr lang="en-GB" sz="3200" b="1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GB" sz="3200" b="1" i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Khảo</a:t>
            </a:r>
            <a:r>
              <a:rPr lang="en-GB" sz="3200" b="1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GB" sz="3200" b="1" i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thí</a:t>
            </a:r>
            <a:r>
              <a:rPr lang="en-GB" sz="3200" b="1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GB" sz="3200" b="1" i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và</a:t>
            </a:r>
            <a:r>
              <a:rPr lang="en-GB" sz="3200" b="1" i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 ĐBCL</a:t>
            </a:r>
          </a:p>
        </p:txBody>
      </p:sp>
    </p:spTree>
    <p:extLst>
      <p:ext uri="{BB962C8B-B14F-4D97-AF65-F5344CB8AC3E}">
        <p14:creationId xmlns:p14="http://schemas.microsoft.com/office/powerpoint/2010/main" val="3332912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108467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ea typeface="Segoe UI Black" pitchFamily="34" charset="0"/>
                <a:cs typeface="Arial" panose="020B0604020202020204" pitchFamily="34" charset="0"/>
              </a:rPr>
              <a:t>THI LẦN 2 – ĐỐI VỚI BẬC CAO ĐẲNG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E07F4D9-E087-43FA-A6F3-C1628A66666E}"/>
              </a:ext>
            </a:extLst>
          </p:cNvPr>
          <p:cNvGrpSpPr/>
          <p:nvPr/>
        </p:nvGrpSpPr>
        <p:grpSpPr>
          <a:xfrm>
            <a:off x="685800" y="2895600"/>
            <a:ext cx="7924800" cy="1524000"/>
            <a:chOff x="1907704" y="2996952"/>
            <a:chExt cx="2313148" cy="848953"/>
          </a:xfrm>
        </p:grpSpPr>
        <p:pic>
          <p:nvPicPr>
            <p:cNvPr id="36" name="Picture 30" descr="3-00728_oval-O1">
              <a:extLst>
                <a:ext uri="{FF2B5EF4-FFF2-40B4-BE49-F238E27FC236}">
                  <a16:creationId xmlns:a16="http://schemas.microsoft.com/office/drawing/2014/main" id="{0AA98514-D695-4448-A80C-4F45F6C6FA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704" y="2996952"/>
              <a:ext cx="2313148" cy="774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1A0EC041-A652-407C-9401-C22D76E5869E}"/>
                </a:ext>
              </a:extLst>
            </p:cNvPr>
            <p:cNvSpPr txBox="1"/>
            <p:nvPr/>
          </p:nvSpPr>
          <p:spPr>
            <a:xfrm>
              <a:off x="1961676" y="3199574"/>
              <a:ext cx="225917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Kể</a:t>
              </a:r>
              <a:r>
                <a:rPr lang="en-GB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t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ừ </a:t>
              </a:r>
              <a:r>
                <a:rPr lang="en-US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kỳ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1 </a:t>
              </a:r>
              <a:r>
                <a:rPr lang="en-US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năm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2018-2019 </a:t>
              </a:r>
              <a:r>
                <a:rPr lang="en-US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hệ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Cao </a:t>
              </a:r>
              <a:r>
                <a:rPr lang="en-US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Đẳng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chỉ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thi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1 </a:t>
              </a:r>
              <a:r>
                <a:rPr lang="en-US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lần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giống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nh</a:t>
              </a:r>
              <a:r>
                <a:rPr lang="vi-VN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ư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hệ</a:t>
              </a:r>
              <a:b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</a:br>
              <a:r>
                <a:rPr lang="en-US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Đại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Chính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quy</a:t>
              </a:r>
              <a:endParaRPr lang="en-GB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6971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8679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ea typeface="Segoe UI Black" pitchFamily="34" charset="0"/>
                <a:cs typeface="Arial" panose="020B0604020202020204" pitchFamily="34" charset="0"/>
              </a:rPr>
              <a:t>MỤC TIÊU VÀ Ý NGHĨA VIỆC KHẢO SÁT MÔN HỌC, KHÓA HỌC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14164" y="1548408"/>
            <a:ext cx="8505656" cy="2168624"/>
            <a:chOff x="214164" y="1548408"/>
            <a:chExt cx="8505656" cy="2168624"/>
          </a:xfrm>
        </p:grpSpPr>
        <p:sp>
          <p:nvSpPr>
            <p:cNvPr id="4" name="AutoShape 12"/>
            <p:cNvSpPr>
              <a:spLocks noChangeArrowheads="1"/>
            </p:cNvSpPr>
            <p:nvPr/>
          </p:nvSpPr>
          <p:spPr bwMode="gray">
            <a:xfrm>
              <a:off x="214164" y="1548408"/>
              <a:ext cx="8505656" cy="216862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7" name="AutoShape 14"/>
            <p:cNvSpPr>
              <a:spLocks noChangeArrowheads="1"/>
            </p:cNvSpPr>
            <p:nvPr/>
          </p:nvSpPr>
          <p:spPr bwMode="gray">
            <a:xfrm>
              <a:off x="399905" y="1748150"/>
              <a:ext cx="1639645" cy="1773896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8" name="Freeform 15"/>
            <p:cNvSpPr>
              <a:spLocks/>
            </p:cNvSpPr>
            <p:nvPr/>
          </p:nvSpPr>
          <p:spPr bwMode="gray">
            <a:xfrm>
              <a:off x="502383" y="1862288"/>
              <a:ext cx="817688" cy="886948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>
                    <a:gamma/>
                    <a:tint val="54510"/>
                    <a:invGamma/>
                  </a:schemeClr>
                </a:gs>
                <a:gs pos="5000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5451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Text Box 16"/>
            <p:cNvSpPr txBox="1">
              <a:spLocks noChangeArrowheads="1"/>
            </p:cNvSpPr>
            <p:nvPr/>
          </p:nvSpPr>
          <p:spPr bwMode="gray">
            <a:xfrm>
              <a:off x="745355" y="2057400"/>
              <a:ext cx="931665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GB" sz="2800" dirty="0" err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Mục</a:t>
              </a:r>
              <a:r>
                <a:rPr lang="en-GB" sz="28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 eaLnBrk="0" hangingPunct="0"/>
              <a:r>
                <a:rPr lang="en-GB" sz="2800" dirty="0" err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tiêu</a:t>
              </a:r>
              <a:endParaRPr lang="en-GB" sz="2800" b="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214164" y="3947446"/>
            <a:ext cx="8505656" cy="2168624"/>
            <a:chOff x="214164" y="3947446"/>
            <a:chExt cx="8505656" cy="2168624"/>
          </a:xfrm>
        </p:grpSpPr>
        <p:sp>
          <p:nvSpPr>
            <p:cNvPr id="11" name="AutoShape 19"/>
            <p:cNvSpPr>
              <a:spLocks noChangeArrowheads="1"/>
            </p:cNvSpPr>
            <p:nvPr/>
          </p:nvSpPr>
          <p:spPr bwMode="gray">
            <a:xfrm>
              <a:off x="214164" y="3947446"/>
              <a:ext cx="8505656" cy="2168624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4" name="AutoShape 21"/>
            <p:cNvSpPr>
              <a:spLocks noChangeArrowheads="1"/>
            </p:cNvSpPr>
            <p:nvPr/>
          </p:nvSpPr>
          <p:spPr bwMode="gray">
            <a:xfrm>
              <a:off x="399905" y="4147188"/>
              <a:ext cx="1639645" cy="1773896"/>
            </a:xfrm>
            <a:prstGeom prst="roundRect">
              <a:avLst>
                <a:gd name="adj" fmla="val 11921"/>
              </a:avLst>
            </a:prstGeom>
            <a:gradFill rotWithShape="1">
              <a:gsLst>
                <a:gs pos="0">
                  <a:schemeClr val="hlink">
                    <a:gamma/>
                    <a:tint val="72549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5" name="Freeform 22"/>
            <p:cNvSpPr>
              <a:spLocks/>
            </p:cNvSpPr>
            <p:nvPr/>
          </p:nvSpPr>
          <p:spPr bwMode="gray">
            <a:xfrm>
              <a:off x="502383" y="4261326"/>
              <a:ext cx="817688" cy="886948"/>
            </a:xfrm>
            <a:custGeom>
              <a:avLst/>
              <a:gdLst>
                <a:gd name="T0" fmla="*/ 118 w 596"/>
                <a:gd name="T1" fmla="*/ 0 h 598"/>
                <a:gd name="T2" fmla="*/ 0 w 596"/>
                <a:gd name="T3" fmla="*/ 118 h 598"/>
                <a:gd name="T4" fmla="*/ 0 w 596"/>
                <a:gd name="T5" fmla="*/ 589 h 598"/>
                <a:gd name="T6" fmla="*/ 161 w 596"/>
                <a:gd name="T7" fmla="*/ 174 h 598"/>
                <a:gd name="T8" fmla="*/ 589 w 596"/>
                <a:gd name="T9" fmla="*/ 0 h 598"/>
                <a:gd name="T10" fmla="*/ 118 w 596"/>
                <a:gd name="T11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96" h="598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lnTo>
                    <a:pt x="0" y="589"/>
                  </a:lnTo>
                  <a:cubicBezTo>
                    <a:pt x="27" y="598"/>
                    <a:pt x="12" y="309"/>
                    <a:pt x="161" y="174"/>
                  </a:cubicBezTo>
                  <a:cubicBezTo>
                    <a:pt x="310" y="39"/>
                    <a:pt x="596" y="29"/>
                    <a:pt x="589" y="0"/>
                  </a:cubicBezTo>
                  <a:lnTo>
                    <a:pt x="118" y="0"/>
                  </a:lnTo>
                  <a:close/>
                </a:path>
              </a:pathLst>
            </a:custGeom>
            <a:gradFill rotWithShape="1">
              <a:gsLst>
                <a:gs pos="0">
                  <a:schemeClr val="hlink">
                    <a:gamma/>
                    <a:tint val="42353"/>
                    <a:invGamma/>
                  </a:schemeClr>
                </a:gs>
                <a:gs pos="100000">
                  <a:schemeClr val="hlink">
                    <a:alpha val="0"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Text Box 23"/>
            <p:cNvSpPr txBox="1">
              <a:spLocks noChangeArrowheads="1"/>
            </p:cNvSpPr>
            <p:nvPr/>
          </p:nvSpPr>
          <p:spPr bwMode="gray">
            <a:xfrm>
              <a:off x="733925" y="4572000"/>
              <a:ext cx="1061509" cy="9541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GB" sz="2800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Ý</a:t>
              </a:r>
              <a:endParaRPr lang="en-GB" sz="2800" b="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  <a:p>
              <a:pPr algn="ctr" eaLnBrk="0" hangingPunct="0"/>
              <a:r>
                <a:rPr lang="en-GB" sz="2800" dirty="0" err="1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Nghĩa</a:t>
              </a:r>
              <a:endParaRPr lang="en-GB" sz="2800" b="0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9" name="Rounded Rectangle 18"/>
          <p:cNvSpPr/>
          <p:nvPr/>
        </p:nvSpPr>
        <p:spPr>
          <a:xfrm>
            <a:off x="2385000" y="1748150"/>
            <a:ext cx="6225600" cy="443474"/>
          </a:xfrm>
          <a:prstGeom prst="roundRect">
            <a:avLst/>
          </a:prstGeom>
          <a:gradFill>
            <a:gsLst>
              <a:gs pos="0">
                <a:srgbClr val="660066"/>
              </a:gs>
              <a:gs pos="100000">
                <a:srgbClr val="FF66FF"/>
              </a:gs>
            </a:gsLst>
            <a:lin ang="0" scaled="1"/>
          </a:gra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sở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CTĐT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viên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2385000" y="2417973"/>
            <a:ext cx="6225600" cy="443474"/>
          </a:xfrm>
          <a:prstGeom prst="roundRect">
            <a:avLst/>
          </a:prstGeom>
          <a:gradFill>
            <a:gsLst>
              <a:gs pos="0">
                <a:srgbClr val="660066"/>
              </a:gs>
              <a:gs pos="100000">
                <a:srgbClr val="FF66FF"/>
              </a:gs>
            </a:gsLst>
            <a:lin ang="0" scaled="1"/>
          </a:gra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chế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trường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2385000" y="3078572"/>
            <a:ext cx="6225600" cy="443474"/>
          </a:xfrm>
          <a:prstGeom prst="roundRect">
            <a:avLst/>
          </a:prstGeom>
          <a:gradFill>
            <a:gsLst>
              <a:gs pos="0">
                <a:srgbClr val="660066"/>
              </a:gs>
              <a:gs pos="100000">
                <a:srgbClr val="FF66FF"/>
              </a:gs>
            </a:gsLst>
            <a:lin ang="0" scaled="1"/>
          </a:gra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GD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2381459" y="4261326"/>
            <a:ext cx="6229141" cy="443474"/>
          </a:xfrm>
          <a:prstGeom prst="roundRect">
            <a:avLst/>
          </a:prstGeom>
          <a:gradFill>
            <a:gsLst>
              <a:gs pos="0">
                <a:srgbClr val="0000FF"/>
              </a:gs>
              <a:gs pos="100000">
                <a:schemeClr val="accent4"/>
              </a:gs>
            </a:gsLst>
            <a:lin ang="0" scaled="1"/>
          </a:gra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cường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viên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381459" y="4869642"/>
            <a:ext cx="6229141" cy="443474"/>
          </a:xfrm>
          <a:prstGeom prst="roundRect">
            <a:avLst/>
          </a:prstGeom>
          <a:gradFill>
            <a:gsLst>
              <a:gs pos="0">
                <a:srgbClr val="0000FF"/>
              </a:gs>
              <a:gs pos="100000">
                <a:schemeClr val="accent4"/>
              </a:gs>
            </a:gsLst>
            <a:lin ang="0" scaled="1"/>
          </a:gra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viên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381459" y="5475128"/>
            <a:ext cx="6229141" cy="443474"/>
          </a:xfrm>
          <a:prstGeom prst="roundRect">
            <a:avLst/>
          </a:prstGeom>
          <a:gradFill>
            <a:gsLst>
              <a:gs pos="0">
                <a:srgbClr val="0000FF"/>
              </a:gs>
              <a:gs pos="100000">
                <a:schemeClr val="accent4"/>
              </a:gs>
            </a:gsLst>
            <a:lin ang="0" scaled="1"/>
          </a:gra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GB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latin typeface="Times New Roman" pitchFamily="18" charset="0"/>
                <a:cs typeface="Times New Roman" pitchFamily="18" charset="0"/>
              </a:rPr>
              <a:t>trường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246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940658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ea typeface="Segoe UI Black" pitchFamily="34" charset="0"/>
                <a:cs typeface="Arial" panose="020B0604020202020204" pitchFamily="34" charset="0"/>
              </a:rPr>
              <a:t>THỜI GIAN VÀ CÁCH THỨC KHẢO SÁT MÔN HỌC, KHÓA HỌC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7322E6E-5E13-4BB2-BA5A-32B59985BA0A}"/>
              </a:ext>
            </a:extLst>
          </p:cNvPr>
          <p:cNvGrpSpPr/>
          <p:nvPr/>
        </p:nvGrpSpPr>
        <p:grpSpPr>
          <a:xfrm>
            <a:off x="304800" y="1540532"/>
            <a:ext cx="8640960" cy="2421868"/>
            <a:chOff x="304800" y="1707232"/>
            <a:chExt cx="8640960" cy="2421868"/>
          </a:xfrm>
        </p:grpSpPr>
        <p:sp>
          <p:nvSpPr>
            <p:cNvPr id="13" name="Rectangle 3">
              <a:extLst>
                <a:ext uri="{FF2B5EF4-FFF2-40B4-BE49-F238E27FC236}">
                  <a16:creationId xmlns:a16="http://schemas.microsoft.com/office/drawing/2014/main" id="{F96ABB0B-AB67-4540-9631-7E40265839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00" y="2138088"/>
              <a:ext cx="8640960" cy="1991012"/>
            </a:xfrm>
            <a:prstGeom prst="rect">
              <a:avLst/>
            </a:prstGeom>
            <a:gradFill rotWithShape="0">
              <a:gsLst>
                <a:gs pos="0">
                  <a:schemeClr val="bg2">
                    <a:lumMod val="7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2700000" scaled="1"/>
            </a:gra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342900" indent="-342900">
                <a:lnSpc>
                  <a:spcPct val="150000"/>
                </a:lnSpc>
                <a:spcBef>
                  <a:spcPct val="30000"/>
                </a:spcBef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en-US" sz="2000" dirty="0" err="1">
                  <a:solidFill>
                    <a:srgbClr val="002060"/>
                  </a:solidFill>
                </a:rPr>
                <a:t>Đánh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giá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sự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hài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lòng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của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sinh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viên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về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giảng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viên</a:t>
              </a:r>
              <a:r>
                <a:rPr lang="en-US" sz="2000" dirty="0">
                  <a:solidFill>
                    <a:srgbClr val="002060"/>
                  </a:solidFill>
                </a:rPr>
                <a:t>, </a:t>
              </a:r>
              <a:r>
                <a:rPr lang="en-US" sz="2000" dirty="0" err="1">
                  <a:solidFill>
                    <a:srgbClr val="002060"/>
                  </a:solidFill>
                </a:rPr>
                <a:t>môn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học</a:t>
              </a:r>
              <a:r>
                <a:rPr lang="en-US" sz="2000" dirty="0">
                  <a:solidFill>
                    <a:srgbClr val="002060"/>
                  </a:solidFill>
                </a:rPr>
                <a:t>.</a:t>
              </a:r>
              <a:r>
                <a:rPr lang="en-US" sz="2000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marL="342900" indent="-342900">
                <a:lnSpc>
                  <a:spcPct val="150000"/>
                </a:lnSpc>
                <a:spcBef>
                  <a:spcPct val="30000"/>
                </a:spcBef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en-US" sz="2000" dirty="0" err="1">
                  <a:solidFill>
                    <a:srgbClr val="002060"/>
                  </a:solidFill>
                </a:rPr>
                <a:t>Được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thực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hiện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vào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cuối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mỗi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học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kỳ</a:t>
              </a:r>
              <a:r>
                <a:rPr lang="en-US" sz="2000" dirty="0">
                  <a:solidFill>
                    <a:srgbClr val="002060"/>
                  </a:solidFill>
                </a:rPr>
                <a:t>(</a:t>
              </a:r>
              <a:r>
                <a:rPr lang="en-US" sz="2000" dirty="0" err="1">
                  <a:solidFill>
                    <a:srgbClr val="002060"/>
                  </a:solidFill>
                </a:rPr>
                <a:t>trừ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học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kỳ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hè</a:t>
              </a:r>
              <a:r>
                <a:rPr lang="en-US" sz="2000" dirty="0">
                  <a:solidFill>
                    <a:srgbClr val="002060"/>
                  </a:solidFill>
                </a:rPr>
                <a:t>).</a:t>
              </a:r>
            </a:p>
            <a:p>
              <a:pPr marL="342900" indent="-342900">
                <a:lnSpc>
                  <a:spcPct val="150000"/>
                </a:lnSpc>
                <a:spcBef>
                  <a:spcPct val="30000"/>
                </a:spcBef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en-US" sz="2000" dirty="0" err="1">
                  <a:solidFill>
                    <a:srgbClr val="002060"/>
                  </a:solidFill>
                </a:rPr>
                <a:t>Hình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thức</a:t>
              </a:r>
              <a:r>
                <a:rPr lang="en-US" sz="2000" dirty="0">
                  <a:solidFill>
                    <a:srgbClr val="002060"/>
                  </a:solidFill>
                </a:rPr>
                <a:t>: </a:t>
              </a:r>
              <a:r>
                <a:rPr lang="en-GB" sz="2000" dirty="0" err="1">
                  <a:solidFill>
                    <a:srgbClr val="002060"/>
                  </a:solidFill>
                </a:rPr>
                <a:t>khảo</a:t>
              </a:r>
              <a:r>
                <a:rPr lang="en-GB" sz="2000" dirty="0">
                  <a:solidFill>
                    <a:srgbClr val="002060"/>
                  </a:solidFill>
                </a:rPr>
                <a:t> </a:t>
              </a:r>
              <a:r>
                <a:rPr lang="en-GB" sz="2000" dirty="0" err="1">
                  <a:solidFill>
                    <a:srgbClr val="002060"/>
                  </a:solidFill>
                </a:rPr>
                <a:t>sát</a:t>
              </a:r>
              <a:r>
                <a:rPr lang="en-GB" sz="2000" dirty="0">
                  <a:solidFill>
                    <a:srgbClr val="002060"/>
                  </a:solidFill>
                </a:rPr>
                <a:t> online </a:t>
              </a:r>
              <a:r>
                <a:rPr lang="en-GB" sz="2000" dirty="0" err="1">
                  <a:solidFill>
                    <a:srgbClr val="002060"/>
                  </a:solidFill>
                </a:rPr>
                <a:t>trên</a:t>
              </a:r>
              <a:r>
                <a:rPr lang="en-GB" sz="2000" dirty="0">
                  <a:solidFill>
                    <a:srgbClr val="002060"/>
                  </a:solidFill>
                </a:rPr>
                <a:t> </a:t>
              </a:r>
              <a:r>
                <a:rPr lang="en-GB" sz="2000" dirty="0" err="1">
                  <a:solidFill>
                    <a:srgbClr val="002060"/>
                  </a:solidFill>
                </a:rPr>
                <a:t>hệ</a:t>
              </a:r>
              <a:r>
                <a:rPr lang="en-GB" sz="2000" dirty="0">
                  <a:solidFill>
                    <a:srgbClr val="002060"/>
                  </a:solidFill>
                </a:rPr>
                <a:t> </a:t>
              </a:r>
              <a:r>
                <a:rPr lang="en-GB" sz="2000" dirty="0" err="1">
                  <a:solidFill>
                    <a:srgbClr val="002060"/>
                  </a:solidFill>
                </a:rPr>
                <a:t>thống</a:t>
              </a:r>
              <a:r>
                <a:rPr lang="en-GB" sz="2000" dirty="0">
                  <a:solidFill>
                    <a:srgbClr val="002060"/>
                  </a:solidFill>
                </a:rPr>
                <a:t> Portal </a:t>
              </a:r>
              <a:r>
                <a:rPr lang="en-GB" sz="2000" dirty="0" err="1">
                  <a:solidFill>
                    <a:srgbClr val="002060"/>
                  </a:solidFill>
                </a:rPr>
                <a:t>của</a:t>
              </a:r>
              <a:r>
                <a:rPr lang="en-GB" sz="2000" dirty="0">
                  <a:solidFill>
                    <a:srgbClr val="002060"/>
                  </a:solidFill>
                </a:rPr>
                <a:t> </a:t>
              </a:r>
              <a:r>
                <a:rPr lang="en-GB" sz="2000" dirty="0" err="1">
                  <a:solidFill>
                    <a:srgbClr val="002060"/>
                  </a:solidFill>
                </a:rPr>
                <a:t>trường</a:t>
              </a:r>
              <a:r>
                <a:rPr lang="en-US" sz="2000" dirty="0">
                  <a:solidFill>
                    <a:srgbClr val="002060"/>
                  </a:solidFill>
                </a:rPr>
                <a:t>.</a:t>
              </a:r>
              <a:endPara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893D4D95-3110-4A04-B978-942F67F1E694}"/>
                </a:ext>
              </a:extLst>
            </p:cNvPr>
            <p:cNvSpPr/>
            <p:nvPr/>
          </p:nvSpPr>
          <p:spPr>
            <a:xfrm>
              <a:off x="304800" y="1707232"/>
              <a:ext cx="8640960" cy="475989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b="1" i="1" dirty="0" err="1"/>
                <a:t>Khảo</a:t>
              </a:r>
              <a:r>
                <a:rPr lang="en-US" b="1" i="1" dirty="0"/>
                <a:t> </a:t>
              </a:r>
              <a:r>
                <a:rPr lang="en-US" b="1" i="1" dirty="0" err="1"/>
                <a:t>sát</a:t>
              </a:r>
              <a:r>
                <a:rPr lang="en-US" b="1" i="1" dirty="0"/>
                <a:t> </a:t>
              </a:r>
              <a:r>
                <a:rPr lang="en-US" b="1" i="1" dirty="0" err="1"/>
                <a:t>sự</a:t>
              </a:r>
              <a:r>
                <a:rPr lang="en-US" b="1" i="1" dirty="0"/>
                <a:t> </a:t>
              </a:r>
              <a:r>
                <a:rPr lang="en-US" b="1" i="1" dirty="0" err="1"/>
                <a:t>hài</a:t>
              </a:r>
              <a:r>
                <a:rPr lang="en-US" b="1" i="1" dirty="0"/>
                <a:t> </a:t>
              </a:r>
              <a:r>
                <a:rPr lang="en-US" b="1" i="1" dirty="0" err="1"/>
                <a:t>lòng</a:t>
              </a:r>
              <a:r>
                <a:rPr lang="en-US" b="1" i="1" dirty="0"/>
                <a:t> </a:t>
              </a:r>
              <a:r>
                <a:rPr lang="en-US" b="1" i="1" dirty="0" err="1"/>
                <a:t>của</a:t>
              </a:r>
              <a:r>
                <a:rPr lang="en-US" b="1" i="1" dirty="0"/>
                <a:t> </a:t>
              </a:r>
              <a:r>
                <a:rPr lang="en-US" b="1" i="1" dirty="0" err="1"/>
                <a:t>sinh</a:t>
              </a:r>
              <a:r>
                <a:rPr lang="en-US" b="1" i="1" dirty="0"/>
                <a:t> </a:t>
              </a:r>
              <a:r>
                <a:rPr lang="en-US" b="1" i="1" dirty="0" err="1"/>
                <a:t>viên</a:t>
              </a:r>
              <a:r>
                <a:rPr lang="en-US" b="1" i="1" dirty="0"/>
                <a:t> </a:t>
              </a:r>
              <a:r>
                <a:rPr lang="en-US" b="1" i="1" dirty="0" err="1"/>
                <a:t>về</a:t>
              </a:r>
              <a:r>
                <a:rPr lang="en-US" b="1" i="1" dirty="0"/>
                <a:t> </a:t>
              </a:r>
              <a:r>
                <a:rPr lang="en-US" b="1" i="1" dirty="0" err="1"/>
                <a:t>môn</a:t>
              </a:r>
              <a:r>
                <a:rPr lang="en-US" b="1" i="1" dirty="0"/>
                <a:t> </a:t>
              </a:r>
              <a:r>
                <a:rPr lang="en-US" b="1" i="1" dirty="0" err="1"/>
                <a:t>học</a:t>
              </a:r>
              <a:r>
                <a:rPr lang="en-US" b="1" i="1" dirty="0"/>
                <a:t> </a:t>
              </a:r>
              <a:r>
                <a:rPr lang="en-US" b="1" i="1" dirty="0" err="1"/>
                <a:t>và</a:t>
              </a:r>
              <a:r>
                <a:rPr lang="en-US" b="1" i="1" dirty="0"/>
                <a:t> </a:t>
              </a:r>
              <a:r>
                <a:rPr lang="en-US" b="1" i="1" dirty="0" err="1"/>
                <a:t>giảng</a:t>
              </a:r>
              <a:r>
                <a:rPr lang="en-US" b="1" i="1" dirty="0"/>
                <a:t> </a:t>
              </a:r>
              <a:r>
                <a:rPr lang="en-US" b="1" i="1" dirty="0" err="1"/>
                <a:t>viên</a:t>
              </a:r>
              <a:endParaRPr lang="en-US" b="1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76B96A4-09F5-4662-848C-009DB2861CD2}"/>
              </a:ext>
            </a:extLst>
          </p:cNvPr>
          <p:cNvGrpSpPr/>
          <p:nvPr/>
        </p:nvGrpSpPr>
        <p:grpSpPr>
          <a:xfrm>
            <a:off x="304800" y="4207532"/>
            <a:ext cx="8640960" cy="2421868"/>
            <a:chOff x="304800" y="1707232"/>
            <a:chExt cx="8640960" cy="2421868"/>
          </a:xfrm>
        </p:grpSpPr>
        <p:sp>
          <p:nvSpPr>
            <p:cNvPr id="17" name="Rectangle 3">
              <a:extLst>
                <a:ext uri="{FF2B5EF4-FFF2-40B4-BE49-F238E27FC236}">
                  <a16:creationId xmlns:a16="http://schemas.microsoft.com/office/drawing/2014/main" id="{6FDB54C8-8887-4877-8A12-3DAD339115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00" y="2138088"/>
              <a:ext cx="8640960" cy="1991012"/>
            </a:xfrm>
            <a:prstGeom prst="rect">
              <a:avLst/>
            </a:prstGeom>
            <a:gradFill rotWithShape="0">
              <a:gsLst>
                <a:gs pos="0">
                  <a:schemeClr val="bg2">
                    <a:lumMod val="7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2700000" scaled="1"/>
            </a:gra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342900" indent="-342900">
                <a:lnSpc>
                  <a:spcPct val="150000"/>
                </a:lnSpc>
                <a:spcBef>
                  <a:spcPct val="30000"/>
                </a:spcBef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Thu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thập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ý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kiến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năm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cuối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kiến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thức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chuyên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môn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kỹ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năng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b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lượng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đào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tạo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trường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  <a:p>
              <a:pPr marL="342900" indent="-342900">
                <a:lnSpc>
                  <a:spcPct val="150000"/>
                </a:lnSpc>
                <a:spcBef>
                  <a:spcPct val="30000"/>
                </a:spcBef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en-US" sz="2000" dirty="0" err="1">
                  <a:solidFill>
                    <a:srgbClr val="002060"/>
                  </a:solidFill>
                </a:rPr>
                <a:t>Được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thực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hiện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vào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cuối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mỗi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học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kỳ</a:t>
              </a:r>
              <a:r>
                <a:rPr lang="en-US" sz="2000" dirty="0">
                  <a:solidFill>
                    <a:srgbClr val="002060"/>
                  </a:solidFill>
                </a:rPr>
                <a:t> I </a:t>
              </a:r>
              <a:r>
                <a:rPr lang="en-US" sz="2000" dirty="0" err="1">
                  <a:solidFill>
                    <a:srgbClr val="002060"/>
                  </a:solidFill>
                </a:rPr>
                <a:t>hàng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năm</a:t>
              </a:r>
              <a:r>
                <a:rPr lang="en-US" sz="2000" dirty="0">
                  <a:solidFill>
                    <a:srgbClr val="002060"/>
                  </a:solidFill>
                </a:rPr>
                <a:t>.</a:t>
              </a:r>
            </a:p>
            <a:p>
              <a:pPr marL="342900" indent="-342900">
                <a:lnSpc>
                  <a:spcPct val="150000"/>
                </a:lnSpc>
                <a:spcBef>
                  <a:spcPct val="30000"/>
                </a:spcBef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en-US" sz="2000" dirty="0" err="1">
                  <a:solidFill>
                    <a:srgbClr val="002060"/>
                  </a:solidFill>
                </a:rPr>
                <a:t>Hình</a:t>
              </a:r>
              <a:r>
                <a:rPr lang="en-US" sz="2000" dirty="0">
                  <a:solidFill>
                    <a:srgbClr val="002060"/>
                  </a:solidFill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</a:rPr>
                <a:t>thức</a:t>
              </a:r>
              <a:r>
                <a:rPr lang="en-US" sz="2000" dirty="0">
                  <a:solidFill>
                    <a:srgbClr val="002060"/>
                  </a:solidFill>
                </a:rPr>
                <a:t>: </a:t>
              </a:r>
              <a:r>
                <a:rPr lang="en-GB" sz="2000" dirty="0" err="1">
                  <a:solidFill>
                    <a:srgbClr val="002060"/>
                  </a:solidFill>
                </a:rPr>
                <a:t>khảo</a:t>
              </a:r>
              <a:r>
                <a:rPr lang="en-GB" sz="2000" dirty="0">
                  <a:solidFill>
                    <a:srgbClr val="002060"/>
                  </a:solidFill>
                </a:rPr>
                <a:t> </a:t>
              </a:r>
              <a:r>
                <a:rPr lang="en-GB" sz="2000" dirty="0" err="1">
                  <a:solidFill>
                    <a:srgbClr val="002060"/>
                  </a:solidFill>
                </a:rPr>
                <a:t>sát</a:t>
              </a:r>
              <a:r>
                <a:rPr lang="en-GB" sz="2000" dirty="0">
                  <a:solidFill>
                    <a:srgbClr val="002060"/>
                  </a:solidFill>
                </a:rPr>
                <a:t> online </a:t>
              </a:r>
              <a:r>
                <a:rPr lang="en-GB" sz="2000" dirty="0" err="1">
                  <a:solidFill>
                    <a:srgbClr val="002060"/>
                  </a:solidFill>
                </a:rPr>
                <a:t>trên</a:t>
              </a:r>
              <a:r>
                <a:rPr lang="en-GB" sz="2000" dirty="0">
                  <a:solidFill>
                    <a:srgbClr val="002060"/>
                  </a:solidFill>
                </a:rPr>
                <a:t> </a:t>
              </a:r>
              <a:r>
                <a:rPr lang="en-GB" sz="2000" dirty="0" err="1">
                  <a:solidFill>
                    <a:srgbClr val="002060"/>
                  </a:solidFill>
                </a:rPr>
                <a:t>hệ</a:t>
              </a:r>
              <a:r>
                <a:rPr lang="en-GB" sz="2000" dirty="0">
                  <a:solidFill>
                    <a:srgbClr val="002060"/>
                  </a:solidFill>
                </a:rPr>
                <a:t> </a:t>
              </a:r>
              <a:r>
                <a:rPr lang="en-GB" sz="2000" dirty="0" err="1">
                  <a:solidFill>
                    <a:srgbClr val="002060"/>
                  </a:solidFill>
                </a:rPr>
                <a:t>thống</a:t>
              </a:r>
              <a:r>
                <a:rPr lang="en-GB" sz="2000" dirty="0">
                  <a:solidFill>
                    <a:srgbClr val="002060"/>
                  </a:solidFill>
                </a:rPr>
                <a:t> Portal </a:t>
              </a:r>
              <a:r>
                <a:rPr lang="en-GB" sz="2000" dirty="0" err="1">
                  <a:solidFill>
                    <a:srgbClr val="002060"/>
                  </a:solidFill>
                </a:rPr>
                <a:t>của</a:t>
              </a:r>
              <a:r>
                <a:rPr lang="en-GB" sz="2000" dirty="0">
                  <a:solidFill>
                    <a:srgbClr val="002060"/>
                  </a:solidFill>
                </a:rPr>
                <a:t> </a:t>
              </a:r>
              <a:r>
                <a:rPr lang="en-GB" sz="2000" dirty="0" err="1">
                  <a:solidFill>
                    <a:srgbClr val="002060"/>
                  </a:solidFill>
                </a:rPr>
                <a:t>trường</a:t>
              </a:r>
              <a:r>
                <a:rPr lang="en-US" sz="2000" dirty="0">
                  <a:solidFill>
                    <a:srgbClr val="002060"/>
                  </a:solidFill>
                </a:rPr>
                <a:t>.</a:t>
              </a:r>
              <a:endParaRPr lang="en-US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2335A519-8D45-4A93-96EF-890AA53776AD}"/>
                </a:ext>
              </a:extLst>
            </p:cNvPr>
            <p:cNvSpPr/>
            <p:nvPr/>
          </p:nvSpPr>
          <p:spPr>
            <a:xfrm>
              <a:off x="304800" y="1707232"/>
              <a:ext cx="8640960" cy="475989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Khảo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sát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sự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hài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lòng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khóa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endPara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861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87B78DE-56EE-42E5-A11F-92AEB4079343}"/>
              </a:ext>
            </a:extLst>
          </p:cNvPr>
          <p:cNvGrpSpPr/>
          <p:nvPr/>
        </p:nvGrpSpPr>
        <p:grpSpPr>
          <a:xfrm>
            <a:off x="251520" y="2209800"/>
            <a:ext cx="8640960" cy="3124200"/>
            <a:chOff x="304800" y="1707232"/>
            <a:chExt cx="8640960" cy="3124200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77E3042B-A8AB-4589-8AD9-462DA33D44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00" y="2138088"/>
              <a:ext cx="8640960" cy="2693344"/>
            </a:xfrm>
            <a:prstGeom prst="rect">
              <a:avLst/>
            </a:prstGeom>
            <a:gradFill rotWithShape="0">
              <a:gsLst>
                <a:gs pos="0">
                  <a:schemeClr val="bg2">
                    <a:lumMod val="7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2700000" scaled="1"/>
            </a:gra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342900" indent="-342900">
                <a:lnSpc>
                  <a:spcPct val="150000"/>
                </a:lnSpc>
                <a:spcBef>
                  <a:spcPct val="30000"/>
                </a:spcBef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Thu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thập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thông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tin email,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điện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thoại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năm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cuối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chuẩn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bị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b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cho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hiện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khảo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sát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thu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thập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thông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tin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mới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tốt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nghiệp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cựu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  <a:p>
              <a:pPr marL="342900" indent="-342900">
                <a:lnSpc>
                  <a:spcPct val="150000"/>
                </a:lnSpc>
                <a:spcBef>
                  <a:spcPct val="30000"/>
                </a:spcBef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hiện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vào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cuối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kỳ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I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năm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t</a:t>
              </a:r>
              <a:r>
                <a:rPr lang="vi-VN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ư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marL="342900" indent="-342900">
                <a:lnSpc>
                  <a:spcPct val="150000"/>
                </a:lnSpc>
                <a:spcBef>
                  <a:spcPct val="30000"/>
                </a:spcBef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thức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Trường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sẽ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gửi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mẫu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thu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thập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thông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tin (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bằng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link)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cho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b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qua email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(&lt;MSSV&gt;@student.hcmus.edu.vn).</a:t>
              </a:r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8791A4E4-140A-408F-A900-5B690A3B3D6D}"/>
                </a:ext>
              </a:extLst>
            </p:cNvPr>
            <p:cNvSpPr/>
            <p:nvPr/>
          </p:nvSpPr>
          <p:spPr>
            <a:xfrm>
              <a:off x="304800" y="1707232"/>
              <a:ext cx="8640960" cy="475989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Thu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thập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thông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tin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cá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nhân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năm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tư</a:t>
              </a:r>
              <a:endPara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01616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27935A6F-3971-44A9-8940-4DCE50E5DCED}"/>
              </a:ext>
            </a:extLst>
          </p:cNvPr>
          <p:cNvGrpSpPr/>
          <p:nvPr/>
        </p:nvGrpSpPr>
        <p:grpSpPr>
          <a:xfrm>
            <a:off x="251520" y="1600200"/>
            <a:ext cx="8640960" cy="4038600"/>
            <a:chOff x="304800" y="1707232"/>
            <a:chExt cx="8640960" cy="2628295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7F55F688-2FC5-4780-8546-8F2D513971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00" y="2138088"/>
              <a:ext cx="8640960" cy="2197439"/>
            </a:xfrm>
            <a:prstGeom prst="rect">
              <a:avLst/>
            </a:prstGeom>
            <a:gradFill rotWithShape="0">
              <a:gsLst>
                <a:gs pos="0">
                  <a:schemeClr val="bg2">
                    <a:lumMod val="7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2700000" scaled="1"/>
            </a:gra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342900" indent="-342900">
                <a:lnSpc>
                  <a:spcPct val="150000"/>
                </a:lnSpc>
                <a:spcBef>
                  <a:spcPct val="30000"/>
                </a:spcBef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Thu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thập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thông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tin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tình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việc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việc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làm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tại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thời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điểm</a:t>
              </a:r>
              <a:b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tốt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nghiệp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  <a:p>
              <a:pPr marL="342900" indent="-342900">
                <a:lnSpc>
                  <a:spcPct val="150000"/>
                </a:lnSpc>
                <a:spcBef>
                  <a:spcPct val="30000"/>
                </a:spcBef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hiện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trước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thời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điểm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phát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bằng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tốt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nghiệp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(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tháng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03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09).</a:t>
              </a:r>
            </a:p>
            <a:p>
              <a:pPr marL="342900" indent="-342900">
                <a:lnSpc>
                  <a:spcPct val="150000"/>
                </a:lnSpc>
                <a:spcBef>
                  <a:spcPct val="30000"/>
                </a:spcBef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Trường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sẽ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gửi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link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khảo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sát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thông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qua email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đã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cung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cấp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b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kỳ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năm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tư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8F2D76E3-EFC0-4DF6-A639-273109FD59C7}"/>
                </a:ext>
              </a:extLst>
            </p:cNvPr>
            <p:cNvSpPr/>
            <p:nvPr/>
          </p:nvSpPr>
          <p:spPr>
            <a:xfrm>
              <a:off x="304800" y="1707232"/>
              <a:ext cx="8640960" cy="475989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Thu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thập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thông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tin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tình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việc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việc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làm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tại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thời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điểm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tốt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nghiệp</a:t>
              </a:r>
              <a:endPara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1192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A4974735-112E-4664-BEF5-894253AA1593}"/>
              </a:ext>
            </a:extLst>
          </p:cNvPr>
          <p:cNvGrpSpPr/>
          <p:nvPr/>
        </p:nvGrpSpPr>
        <p:grpSpPr>
          <a:xfrm>
            <a:off x="251520" y="1600200"/>
            <a:ext cx="8640960" cy="4038600"/>
            <a:chOff x="304800" y="1707232"/>
            <a:chExt cx="8640960" cy="2628295"/>
          </a:xfrm>
        </p:grpSpPr>
        <p:sp>
          <p:nvSpPr>
            <p:cNvPr id="3" name="Rectangle 3">
              <a:extLst>
                <a:ext uri="{FF2B5EF4-FFF2-40B4-BE49-F238E27FC236}">
                  <a16:creationId xmlns:a16="http://schemas.microsoft.com/office/drawing/2014/main" id="{B174E619-2FCD-44E5-9349-FC459B43B5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800" y="2138088"/>
              <a:ext cx="8640960" cy="2197439"/>
            </a:xfrm>
            <a:prstGeom prst="rect">
              <a:avLst/>
            </a:prstGeom>
            <a:gradFill rotWithShape="0">
              <a:gsLst>
                <a:gs pos="0">
                  <a:schemeClr val="bg2">
                    <a:lumMod val="75000"/>
                  </a:schemeClr>
                </a:gs>
                <a:gs pos="50000">
                  <a:schemeClr val="bg1">
                    <a:lumMod val="8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2700000" scaled="1"/>
            </a:gradFill>
            <a:ln w="12700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marL="342900" indent="-342900">
                <a:lnSpc>
                  <a:spcPct val="150000"/>
                </a:lnSpc>
                <a:spcBef>
                  <a:spcPct val="30000"/>
                </a:spcBef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Khảo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sát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khả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năng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chuyên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môn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mức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độ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đáp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ứng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công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việc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cũng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như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b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tình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việc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làm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người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học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sau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khi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tốt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nghiệp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năm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</a:p>
            <a:p>
              <a:pPr marL="342900" indent="-342900">
                <a:lnSpc>
                  <a:spcPct val="150000"/>
                </a:lnSpc>
                <a:spcBef>
                  <a:spcPct val="30000"/>
                </a:spcBef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Được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thực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hiện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vào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tháng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10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hàng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năm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marL="342900" indent="-342900">
                <a:lnSpc>
                  <a:spcPct val="150000"/>
                </a:lnSpc>
                <a:spcBef>
                  <a:spcPct val="30000"/>
                </a:spcBef>
                <a:buClr>
                  <a:schemeClr val="tx2"/>
                </a:buClr>
                <a:buFont typeface="Courier New" panose="02070309020205020404" pitchFamily="49" charset="0"/>
                <a:buChar char="o"/>
              </a:pP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thức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Trường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sẽ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gửi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đường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link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khảo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sát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thông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qua email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b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đã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cung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cấp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tại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thời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điểm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tốt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dirty="0" err="1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nghiệp</a:t>
              </a:r>
              <a:r>
                <a:rPr lang="en-US" sz="2000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B176E315-5286-49C1-BDA5-6197B320A56B}"/>
                </a:ext>
              </a:extLst>
            </p:cNvPr>
            <p:cNvSpPr/>
            <p:nvPr/>
          </p:nvSpPr>
          <p:spPr>
            <a:xfrm>
              <a:off x="304800" y="1707232"/>
              <a:ext cx="8640960" cy="475989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Khảo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sát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cựu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sinh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viên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về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đánh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giá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chất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lượng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đào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tạo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và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tình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việc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làm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sau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khi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tốt</a:t>
              </a:r>
              <a:r>
                <a:rPr lang="en-US" sz="2000" b="1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000" b="1" i="1" dirty="0" err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nghiệp</a:t>
              </a:r>
              <a:endPara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239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9144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ea typeface="Segoe UI Black" pitchFamily="34" charset="0"/>
                <a:cs typeface="Arial" panose="020B0604020202020204" pitchFamily="34" charset="0"/>
              </a:rPr>
              <a:t>QUYỀN LỢI VÀ NGHĨA VỤ CỦA SINH VIÊN</a:t>
            </a:r>
          </a:p>
        </p:txBody>
      </p:sp>
      <p:sp>
        <p:nvSpPr>
          <p:cNvPr id="44" name="Rectangle 3"/>
          <p:cNvSpPr>
            <a:spLocks noChangeArrowheads="1"/>
          </p:cNvSpPr>
          <p:nvPr/>
        </p:nvSpPr>
        <p:spPr bwMode="auto">
          <a:xfrm>
            <a:off x="304800" y="1371600"/>
            <a:ext cx="8640960" cy="3505200"/>
          </a:xfrm>
          <a:prstGeom prst="rect">
            <a:avLst/>
          </a:prstGeom>
          <a:gradFill rotWithShape="0">
            <a:gsLst>
              <a:gs pos="0">
                <a:schemeClr val="bg2">
                  <a:lumMod val="7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2">
                  <a:lumMod val="75000"/>
                </a:schemeClr>
              </a:gs>
            </a:gsLst>
            <a:lin ang="2700000" scaled="1"/>
          </a:gradFill>
          <a:ln w="127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lnSpc>
                <a:spcPct val="150000"/>
              </a:lnSpc>
              <a:spcBef>
                <a:spcPct val="30000"/>
              </a:spcBef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nhiệm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spcBef>
                <a:spcPct val="30000"/>
              </a:spcBef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30000"/>
              </a:spcBef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đào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dịch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phục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marL="342900" indent="-342900">
              <a:lnSpc>
                <a:spcPct val="150000"/>
              </a:lnSpc>
              <a:spcBef>
                <a:spcPct val="30000"/>
              </a:spcBef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CTSV</a:t>
            </a:r>
          </a:p>
          <a:p>
            <a:pPr marL="342900" indent="-342900">
              <a:lnSpc>
                <a:spcPct val="150000"/>
              </a:lnSpc>
              <a:spcBef>
                <a:spcPct val="30000"/>
              </a:spcBef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Portal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5214372"/>
            <a:ext cx="8587680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ct val="30000"/>
              </a:spcBef>
              <a:buClr>
                <a:schemeClr val="tx2"/>
              </a:buClr>
            </a:pPr>
            <a:r>
              <a:rPr lang="en-US" b="1" i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u="sng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b="1" i="1" u="sng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kỳ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2017-2018,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khảo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lịch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Portal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đợt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khảo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theo.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475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ordArt 7"/>
          <p:cNvSpPr>
            <a:spLocks noChangeArrowheads="1" noChangeShapeType="1" noTextEdit="1"/>
          </p:cNvSpPr>
          <p:nvPr/>
        </p:nvSpPr>
        <p:spPr bwMode="gray">
          <a:xfrm>
            <a:off x="683568" y="2997200"/>
            <a:ext cx="7776864" cy="115188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en-GB" sz="3600" b="1" kern="10" dirty="0" err="1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Giải</a:t>
            </a:r>
            <a:r>
              <a:rPr lang="en-GB" sz="3600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GB" sz="3600" b="1" kern="10" dirty="0" err="1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đáp</a:t>
            </a:r>
            <a:r>
              <a:rPr lang="en-GB" sz="3600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GB" sz="3600" b="1" kern="10" dirty="0" err="1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thắc</a:t>
            </a:r>
            <a:r>
              <a:rPr lang="en-GB" sz="3600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GB" sz="3600" b="1" kern="10" dirty="0" err="1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mắc</a:t>
            </a:r>
            <a:r>
              <a:rPr lang="en-GB" sz="3600" b="1" kern="10" dirty="0">
                <a:ln w="19050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0" scaled="1"/>
                </a:gradFill>
                <a:effectLst>
                  <a:outerShdw dist="63500" dir="2212194" algn="ctr" rotWithShape="0">
                    <a:srgbClr val="868686">
                      <a:alpha val="50000"/>
                    </a:srgbClr>
                  </a:outerShdw>
                </a:effectLst>
                <a:latin typeface="Arial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38544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6"/>
          <p:cNvSpPr>
            <a:spLocks noChangeArrowheads="1"/>
          </p:cNvSpPr>
          <p:nvPr/>
        </p:nvSpPr>
        <p:spPr bwMode="gray">
          <a:xfrm>
            <a:off x="762000" y="1676400"/>
            <a:ext cx="8077200" cy="2700338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CCFFFF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trách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nhiệm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kỳ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Lưu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trắc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Phúc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khảo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Khiếu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nại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lần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2 (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bậc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Cao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Đẳng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kumimoji="0" lang="en-US" alt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7" name="AutoShape 27"/>
          <p:cNvSpPr>
            <a:spLocks noChangeArrowheads="1"/>
          </p:cNvSpPr>
          <p:nvPr/>
        </p:nvSpPr>
        <p:spPr bwMode="gray">
          <a:xfrm>
            <a:off x="762000" y="4452938"/>
            <a:ext cx="5257800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rgbClr val="5BACE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kern="0" noProof="0" dirty="0">
                <a:solidFill>
                  <a:srgbClr val="000000"/>
                </a:solidFill>
                <a:latin typeface="Arial" panose="020B0604020202020204" pitchFamily="34" charset="0"/>
              </a:rPr>
              <a:t>II. KHẢO SÁT MÔN HỌC, KHÓA HỌC</a:t>
            </a:r>
            <a:endParaRPr kumimoji="0" lang="en-US" alt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8" name="AutoShape 28"/>
          <p:cNvSpPr>
            <a:spLocks noChangeArrowheads="1"/>
          </p:cNvSpPr>
          <p:nvPr/>
        </p:nvSpPr>
        <p:spPr bwMode="gray">
          <a:xfrm>
            <a:off x="762000" y="5029200"/>
            <a:ext cx="7772400" cy="15240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CCFFFF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noFill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tiêu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khảo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môn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khóa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khảo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Quyền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lợi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nghĩa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vụ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sinh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đối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công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tác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khảo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endParaRPr kumimoji="0" lang="en-US" alt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  <p:sp>
        <p:nvSpPr>
          <p:cNvPr id="13" name="AutoShape 25"/>
          <p:cNvSpPr>
            <a:spLocks noChangeArrowheads="1"/>
          </p:cNvSpPr>
          <p:nvPr/>
        </p:nvSpPr>
        <p:spPr bwMode="gray">
          <a:xfrm>
            <a:off x="762000" y="1075119"/>
            <a:ext cx="5257800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rgbClr val="5BACE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b="1" kern="0" dirty="0">
                <a:solidFill>
                  <a:srgbClr val="000000"/>
                </a:solidFill>
                <a:latin typeface="Arial" panose="020B0604020202020204" pitchFamily="34" charset="0"/>
              </a:rPr>
              <a:t>I. KHẢO THÍ</a:t>
            </a:r>
            <a:endParaRPr kumimoji="0" lang="en-US" altLang="en-US" sz="1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385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8679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ea typeface="Segoe UI Black" pitchFamily="34" charset="0"/>
                <a:cs typeface="Arial" panose="020B0604020202020204" pitchFamily="34" charset="0"/>
              </a:rPr>
              <a:t>QUY ĐỊNH TRÁCH NHIỆM CỦA SINH VIÊN TRONG CÁC KỲ THI </a:t>
            </a:r>
          </a:p>
        </p:txBody>
      </p:sp>
      <p:sp>
        <p:nvSpPr>
          <p:cNvPr id="37" name="Rounded Rectangle 18"/>
          <p:cNvSpPr/>
          <p:nvPr/>
        </p:nvSpPr>
        <p:spPr>
          <a:xfrm>
            <a:off x="304800" y="1553400"/>
            <a:ext cx="8676000" cy="504000"/>
          </a:xfrm>
          <a:prstGeom prst="roundRect">
            <a:avLst/>
          </a:prstGeom>
          <a:gradFill>
            <a:gsLst>
              <a:gs pos="0">
                <a:schemeClr val="bg2">
                  <a:lumMod val="10000"/>
                </a:schemeClr>
              </a:gs>
              <a:gs pos="100000">
                <a:schemeClr val="accent6"/>
              </a:gs>
            </a:gsLst>
            <a:lin ang="0" scaled="1"/>
          </a:gra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phút</a:t>
            </a:r>
            <a:endParaRPr lang="en-GB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Rounded Rectangle 19"/>
          <p:cNvSpPr/>
          <p:nvPr/>
        </p:nvSpPr>
        <p:spPr>
          <a:xfrm>
            <a:off x="304800" y="2209800"/>
            <a:ext cx="8676000" cy="504000"/>
          </a:xfrm>
          <a:prstGeom prst="roundRect">
            <a:avLst/>
          </a:prstGeom>
          <a:gradFill>
            <a:gsLst>
              <a:gs pos="0">
                <a:schemeClr val="bg2">
                  <a:lumMod val="10000"/>
                </a:schemeClr>
              </a:gs>
              <a:gs pos="100000">
                <a:schemeClr val="accent6"/>
              </a:gs>
            </a:gsLst>
            <a:lin ang="0" scaled="1"/>
          </a:gra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Mang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tờ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endParaRPr lang="en-GB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ounded Rectangle 20"/>
          <p:cNvSpPr/>
          <p:nvPr/>
        </p:nvSpPr>
        <p:spPr>
          <a:xfrm>
            <a:off x="304800" y="2848800"/>
            <a:ext cx="8676000" cy="504000"/>
          </a:xfrm>
          <a:prstGeom prst="roundRect">
            <a:avLst/>
          </a:prstGeom>
          <a:gradFill>
            <a:gsLst>
              <a:gs pos="0">
                <a:schemeClr val="bg2">
                  <a:lumMod val="10000"/>
                </a:schemeClr>
              </a:gs>
              <a:gs pos="100000">
                <a:schemeClr val="accent6"/>
              </a:gs>
            </a:gsLst>
            <a:lin ang="0" scaled="1"/>
          </a:gra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mang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0" name="Rounded Rectangle 20"/>
          <p:cNvSpPr/>
          <p:nvPr/>
        </p:nvSpPr>
        <p:spPr>
          <a:xfrm>
            <a:off x="304800" y="3505200"/>
            <a:ext cx="8676000" cy="504000"/>
          </a:xfrm>
          <a:prstGeom prst="roundRect">
            <a:avLst/>
          </a:prstGeom>
          <a:gradFill>
            <a:gsLst>
              <a:gs pos="0">
                <a:schemeClr val="bg2">
                  <a:lumMod val="10000"/>
                </a:schemeClr>
              </a:gs>
              <a:gs pos="100000">
                <a:schemeClr val="accent6"/>
              </a:gs>
            </a:gsLst>
            <a:lin ang="0" scaled="1"/>
          </a:gra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sản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balo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latop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mang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41" name="Rounded Rectangle 20"/>
          <p:cNvSpPr/>
          <p:nvPr/>
        </p:nvSpPr>
        <p:spPr>
          <a:xfrm>
            <a:off x="304800" y="4114800"/>
            <a:ext cx="8676000" cy="504000"/>
          </a:xfrm>
          <a:prstGeom prst="roundRect">
            <a:avLst/>
          </a:prstGeom>
          <a:gradFill>
            <a:gsLst>
              <a:gs pos="0">
                <a:schemeClr val="bg2">
                  <a:lumMod val="10000"/>
                </a:schemeClr>
              </a:gs>
              <a:gs pos="100000">
                <a:schemeClr val="accent6"/>
              </a:gs>
            </a:gsLst>
            <a:lin ang="0" scaled="1"/>
          </a:gra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cấm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endParaRPr lang="en-GB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20"/>
          <p:cNvSpPr/>
          <p:nvPr/>
        </p:nvSpPr>
        <p:spPr>
          <a:xfrm>
            <a:off x="304800" y="4753800"/>
            <a:ext cx="8676000" cy="504000"/>
          </a:xfrm>
          <a:prstGeom prst="roundRect">
            <a:avLst/>
          </a:prstGeom>
          <a:gradFill>
            <a:gsLst>
              <a:gs pos="0">
                <a:schemeClr val="bg2">
                  <a:lumMod val="10000"/>
                </a:schemeClr>
              </a:gs>
              <a:gs pos="100000">
                <a:schemeClr val="accent6"/>
              </a:gs>
            </a:gsLst>
            <a:lin ang="0" scaled="1"/>
          </a:gra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cấm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tán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mạng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xã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hội</a:t>
            </a:r>
            <a:endParaRPr lang="en-GB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ounded Rectangle 20">
            <a:extLst>
              <a:ext uri="{FF2B5EF4-FFF2-40B4-BE49-F238E27FC236}">
                <a16:creationId xmlns:a16="http://schemas.microsoft.com/office/drawing/2014/main" id="{FC439B74-B901-477A-ACCB-F9B6103C2646}"/>
              </a:ext>
            </a:extLst>
          </p:cNvPr>
          <p:cNvSpPr/>
          <p:nvPr/>
        </p:nvSpPr>
        <p:spPr>
          <a:xfrm>
            <a:off x="304800" y="5410200"/>
            <a:ext cx="8676000" cy="504000"/>
          </a:xfrm>
          <a:prstGeom prst="roundRect">
            <a:avLst/>
          </a:prstGeom>
          <a:gradFill>
            <a:gsLst>
              <a:gs pos="0">
                <a:schemeClr val="bg2">
                  <a:lumMod val="10000"/>
                </a:schemeClr>
              </a:gs>
              <a:gs pos="100000">
                <a:schemeClr val="accent6"/>
              </a:gs>
            </a:gsLst>
            <a:lin ang="0" scaled="1"/>
          </a:gra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Nghiêm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cấm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lận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1" name="Rounded Rectangle 20">
            <a:extLst>
              <a:ext uri="{FF2B5EF4-FFF2-40B4-BE49-F238E27FC236}">
                <a16:creationId xmlns:a16="http://schemas.microsoft.com/office/drawing/2014/main" id="{18D11F45-CCB1-4BEF-809E-FB8F2D34B78F}"/>
              </a:ext>
            </a:extLst>
          </p:cNvPr>
          <p:cNvSpPr/>
          <p:nvPr/>
        </p:nvSpPr>
        <p:spPr>
          <a:xfrm>
            <a:off x="315600" y="6049200"/>
            <a:ext cx="8295000" cy="504000"/>
          </a:xfrm>
          <a:prstGeom prst="roundRect">
            <a:avLst/>
          </a:prstGeom>
          <a:gradFill>
            <a:gsLst>
              <a:gs pos="0">
                <a:schemeClr val="bg2">
                  <a:lumMod val="10000"/>
                </a:schemeClr>
              </a:gs>
              <a:gs pos="100000">
                <a:schemeClr val="accent6"/>
              </a:gs>
            </a:gsLst>
            <a:lin ang="0" scaled="1"/>
          </a:gradFill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trật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GB" sz="20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755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  <p:bldP spid="41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7F64F3-1702-440A-B3BC-BF668AD049CC}"/>
              </a:ext>
            </a:extLst>
          </p:cNvPr>
          <p:cNvSpPr txBox="1"/>
          <p:nvPr/>
        </p:nvSpPr>
        <p:spPr>
          <a:xfrm>
            <a:off x="0" y="88679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ea typeface="Segoe UI Black" pitchFamily="34" charset="0"/>
                <a:cs typeface="Arial" panose="020B0604020202020204" pitchFamily="34" charset="0"/>
              </a:rPr>
              <a:t>X</a:t>
            </a:r>
            <a:r>
              <a:rPr lang="en-US" sz="2000" b="1" dirty="0">
                <a:latin typeface="Arial" panose="020B0604020202020204" pitchFamily="34" charset="0"/>
                <a:ea typeface="Segoe UI Black" pitchFamily="34" charset="0"/>
                <a:cs typeface="Arial" panose="020B0604020202020204" pitchFamily="34" charset="0"/>
              </a:rPr>
              <a:t>Ử LÝ KỶ LUẬT KHI VI PHẠM QUY CHẾ THI</a:t>
            </a:r>
            <a:endParaRPr lang="en-GB" sz="2000" b="1" dirty="0">
              <a:latin typeface="Arial" panose="020B0604020202020204" pitchFamily="34" charset="0"/>
              <a:ea typeface="Segoe UI Black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BB87567-96FB-46C5-A280-05FB1873C643}"/>
              </a:ext>
            </a:extLst>
          </p:cNvPr>
          <p:cNvGrpSpPr/>
          <p:nvPr/>
        </p:nvGrpSpPr>
        <p:grpSpPr>
          <a:xfrm>
            <a:off x="304801" y="1676400"/>
            <a:ext cx="4038600" cy="685800"/>
            <a:chOff x="1907704" y="2996952"/>
            <a:chExt cx="2313148" cy="774576"/>
          </a:xfrm>
        </p:grpSpPr>
        <p:pic>
          <p:nvPicPr>
            <p:cNvPr id="5" name="Picture 30" descr="3-00728_oval-O1">
              <a:extLst>
                <a:ext uri="{FF2B5EF4-FFF2-40B4-BE49-F238E27FC236}">
                  <a16:creationId xmlns:a16="http://schemas.microsoft.com/office/drawing/2014/main" id="{EFDD29ED-825F-4A80-A08F-29EC6FF4BC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704" y="2996952"/>
              <a:ext cx="2313148" cy="774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B47F2AD-C665-4174-87FF-759BB63B91EC}"/>
                </a:ext>
              </a:extLst>
            </p:cNvPr>
            <p:cNvSpPr txBox="1"/>
            <p:nvPr/>
          </p:nvSpPr>
          <p:spPr>
            <a:xfrm>
              <a:off x="1961676" y="3199574"/>
              <a:ext cx="2259176" cy="4171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Khiển</a:t>
              </a:r>
              <a:r>
                <a:rPr lang="en-GB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trách</a:t>
              </a:r>
              <a:r>
                <a:rPr lang="en-GB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(tr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ừ 25% </a:t>
              </a:r>
              <a:r>
                <a:rPr lang="en-US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GB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" name="Rectangle 3">
            <a:extLst>
              <a:ext uri="{FF2B5EF4-FFF2-40B4-BE49-F238E27FC236}">
                <a16:creationId xmlns:a16="http://schemas.microsoft.com/office/drawing/2014/main" id="{570FCE0D-B60E-4D2A-B9EE-F1CF84DB79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1" y="2514600"/>
            <a:ext cx="8640960" cy="1115712"/>
          </a:xfrm>
          <a:prstGeom prst="rect">
            <a:avLst/>
          </a:prstGeom>
          <a:gradFill rotWithShape="0">
            <a:gsLst>
              <a:gs pos="0">
                <a:schemeClr val="bg2">
                  <a:lumMod val="7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2">
                  <a:lumMod val="75000"/>
                </a:schemeClr>
              </a:gs>
            </a:gsLst>
            <a:lin ang="2700000" scaled="1"/>
          </a:gradFill>
          <a:ln w="127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lnSpc>
                <a:spcPct val="150000"/>
              </a:lnSpc>
              <a:spcBef>
                <a:spcPct val="30000"/>
              </a:spcBef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spcBef>
                <a:spcPct val="30000"/>
              </a:spcBef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2D08F21-7F2C-448B-A35B-E3129401D3DE}"/>
              </a:ext>
            </a:extLst>
          </p:cNvPr>
          <p:cNvGrpSpPr/>
          <p:nvPr/>
        </p:nvGrpSpPr>
        <p:grpSpPr>
          <a:xfrm>
            <a:off x="304800" y="3886200"/>
            <a:ext cx="4038600" cy="685800"/>
            <a:chOff x="1907704" y="2996952"/>
            <a:chExt cx="2313148" cy="774576"/>
          </a:xfrm>
        </p:grpSpPr>
        <p:pic>
          <p:nvPicPr>
            <p:cNvPr id="9" name="Picture 30" descr="3-00728_oval-O1">
              <a:extLst>
                <a:ext uri="{FF2B5EF4-FFF2-40B4-BE49-F238E27FC236}">
                  <a16:creationId xmlns:a16="http://schemas.microsoft.com/office/drawing/2014/main" id="{50390648-B9A0-4E52-9131-1562837D5E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704" y="2996952"/>
              <a:ext cx="2313148" cy="774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F5C9590-A67D-47A2-9007-00A305A8155A}"/>
                </a:ext>
              </a:extLst>
            </p:cNvPr>
            <p:cNvSpPr txBox="1"/>
            <p:nvPr/>
          </p:nvSpPr>
          <p:spPr>
            <a:xfrm>
              <a:off x="1961676" y="3199574"/>
              <a:ext cx="2259176" cy="4171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Cảnh</a:t>
              </a:r>
              <a:r>
                <a:rPr lang="en-GB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cáo</a:t>
              </a:r>
              <a:r>
                <a:rPr lang="en-GB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(tr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ừ 50% </a:t>
              </a:r>
              <a:r>
                <a:rPr lang="en-US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GB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1" name="Rectangle 3">
            <a:extLst>
              <a:ext uri="{FF2B5EF4-FFF2-40B4-BE49-F238E27FC236}">
                <a16:creationId xmlns:a16="http://schemas.microsoft.com/office/drawing/2014/main" id="{7251AD9C-AFD0-4FD3-AEC1-5500314433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800600"/>
            <a:ext cx="8640960" cy="1676400"/>
          </a:xfrm>
          <a:prstGeom prst="rect">
            <a:avLst/>
          </a:prstGeom>
          <a:gradFill rotWithShape="0">
            <a:gsLst>
              <a:gs pos="0">
                <a:schemeClr val="bg2">
                  <a:lumMod val="7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2">
                  <a:lumMod val="75000"/>
                </a:schemeClr>
              </a:gs>
            </a:gsLst>
            <a:lin ang="2700000" scaled="1"/>
          </a:gradFill>
          <a:ln w="127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lnSpc>
                <a:spcPct val="150000"/>
              </a:lnSpc>
              <a:spcBef>
                <a:spcPct val="30000"/>
              </a:spcBef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khiển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trách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spcBef>
                <a:spcPct val="30000"/>
              </a:spcBef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Trao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nháp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30000"/>
              </a:spcBef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tài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liệu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điện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thoại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452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3AA22CAB-C5E4-4214-B2A3-3B28E8092D37}"/>
              </a:ext>
            </a:extLst>
          </p:cNvPr>
          <p:cNvGrpSpPr/>
          <p:nvPr/>
        </p:nvGrpSpPr>
        <p:grpSpPr>
          <a:xfrm>
            <a:off x="304800" y="1447800"/>
            <a:ext cx="4038600" cy="609600"/>
            <a:chOff x="1907704" y="2996952"/>
            <a:chExt cx="2313148" cy="774576"/>
          </a:xfrm>
        </p:grpSpPr>
        <p:pic>
          <p:nvPicPr>
            <p:cNvPr id="3" name="Picture 30" descr="3-00728_oval-O1">
              <a:extLst>
                <a:ext uri="{FF2B5EF4-FFF2-40B4-BE49-F238E27FC236}">
                  <a16:creationId xmlns:a16="http://schemas.microsoft.com/office/drawing/2014/main" id="{E6327137-7B68-4130-8977-AEC9E209358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704" y="2996952"/>
              <a:ext cx="2313148" cy="774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8DF8464-DC9A-49F3-AA90-7C8CD3CBAFFA}"/>
                </a:ext>
              </a:extLst>
            </p:cNvPr>
            <p:cNvSpPr txBox="1"/>
            <p:nvPr/>
          </p:nvSpPr>
          <p:spPr>
            <a:xfrm>
              <a:off x="1961676" y="3199574"/>
              <a:ext cx="2259176" cy="4692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Đình</a:t>
              </a:r>
              <a:r>
                <a:rPr lang="en-GB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chỉ</a:t>
              </a:r>
              <a:r>
                <a:rPr lang="en-GB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thi</a:t>
              </a:r>
              <a:r>
                <a:rPr lang="en-GB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(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0 </a:t>
              </a:r>
              <a:r>
                <a:rPr lang="en-US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r>
                <a:rPr lang="en-US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)</a:t>
              </a:r>
              <a:endParaRPr lang="en-GB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5" name="Rectangle 3">
            <a:extLst>
              <a:ext uri="{FF2B5EF4-FFF2-40B4-BE49-F238E27FC236}">
                <a16:creationId xmlns:a16="http://schemas.microsoft.com/office/drawing/2014/main" id="{154D98FC-D5EA-4FD1-A936-9BB878945C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228589"/>
            <a:ext cx="8640960" cy="1810011"/>
          </a:xfrm>
          <a:prstGeom prst="rect">
            <a:avLst/>
          </a:prstGeom>
          <a:gradFill rotWithShape="0">
            <a:gsLst>
              <a:gs pos="0">
                <a:schemeClr val="bg2">
                  <a:lumMod val="7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2">
                  <a:lumMod val="75000"/>
                </a:schemeClr>
              </a:gs>
            </a:gsLst>
            <a:lin ang="2700000" scaled="1"/>
          </a:gradFill>
          <a:ln w="127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lnSpc>
                <a:spcPct val="150000"/>
              </a:lnSpc>
              <a:spcBef>
                <a:spcPct val="30000"/>
              </a:spcBef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spcBef>
                <a:spcPct val="30000"/>
              </a:spcBef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Gây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gỗ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đe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dọa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CBCT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30000"/>
              </a:spcBef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ra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3494CD-17F5-41EB-B028-E9FEE99B5C12}"/>
              </a:ext>
            </a:extLst>
          </p:cNvPr>
          <p:cNvSpPr txBox="1"/>
          <p:nvPr/>
        </p:nvSpPr>
        <p:spPr>
          <a:xfrm>
            <a:off x="0" y="88679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ea typeface="Segoe UI Black" pitchFamily="34" charset="0"/>
                <a:cs typeface="Arial" panose="020B0604020202020204" pitchFamily="34" charset="0"/>
              </a:rPr>
              <a:t>X</a:t>
            </a:r>
            <a:r>
              <a:rPr lang="en-US" sz="2000" b="1" dirty="0">
                <a:latin typeface="Arial" panose="020B0604020202020204" pitchFamily="34" charset="0"/>
                <a:ea typeface="Segoe UI Black" pitchFamily="34" charset="0"/>
                <a:cs typeface="Arial" panose="020B0604020202020204" pitchFamily="34" charset="0"/>
              </a:rPr>
              <a:t>Ử LÝ KỶ LUẬT KHI VI PHẠM QUY CHẾ THI (TT)</a:t>
            </a:r>
            <a:endParaRPr lang="en-GB" sz="2000" b="1" dirty="0">
              <a:latin typeface="Arial" panose="020B0604020202020204" pitchFamily="34" charset="0"/>
              <a:ea typeface="Segoe UI Black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90EF8A6-1605-4B8E-8C54-6DF3726A9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267200"/>
            <a:ext cx="8640960" cy="1810011"/>
          </a:xfrm>
          <a:prstGeom prst="rect">
            <a:avLst/>
          </a:prstGeom>
          <a:gradFill rotWithShape="0">
            <a:gsLst>
              <a:gs pos="0">
                <a:schemeClr val="bg2">
                  <a:lumMod val="75000"/>
                </a:schemeClr>
              </a:gs>
              <a:gs pos="50000">
                <a:schemeClr val="bg1">
                  <a:lumMod val="85000"/>
                </a:schemeClr>
              </a:gs>
              <a:gs pos="100000">
                <a:schemeClr val="bg2">
                  <a:lumMod val="75000"/>
                </a:schemeClr>
              </a:gs>
            </a:gsLst>
            <a:lin ang="2700000" scaled="1"/>
          </a:gradFill>
          <a:ln w="127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50000"/>
              </a:lnSpc>
              <a:spcBef>
                <a:spcPct val="30000"/>
              </a:spcBef>
              <a:buClr>
                <a:schemeClr val="tx2"/>
              </a:buClr>
            </a:pPr>
            <a:r>
              <a:rPr lang="en-US" sz="20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hộ</a:t>
            </a:r>
            <a:r>
              <a:rPr lang="en-US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20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u="sng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spcBef>
                <a:spcPct val="30000"/>
              </a:spcBef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01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spcBef>
                <a:spcPct val="30000"/>
              </a:spcBef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buộc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thôi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endParaRPr lang="en-US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62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5393CA-52D1-4E6E-AFDB-3A69F678A9B5}"/>
              </a:ext>
            </a:extLst>
          </p:cNvPr>
          <p:cNvSpPr txBox="1"/>
          <p:nvPr/>
        </p:nvSpPr>
        <p:spPr>
          <a:xfrm>
            <a:off x="0" y="88679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ea typeface="Segoe UI Black" pitchFamily="34" charset="0"/>
                <a:cs typeface="Arial" panose="020B0604020202020204" pitchFamily="34" charset="0"/>
              </a:rPr>
              <a:t>SỐ LIỆU X</a:t>
            </a:r>
            <a:r>
              <a:rPr lang="en-US" sz="2000" b="1" dirty="0">
                <a:latin typeface="Arial" panose="020B0604020202020204" pitchFamily="34" charset="0"/>
                <a:ea typeface="Segoe UI Black" pitchFamily="34" charset="0"/>
                <a:cs typeface="Arial" panose="020B0604020202020204" pitchFamily="34" charset="0"/>
              </a:rPr>
              <a:t>Ử LÝ KỶ LUẬT CỦA 2 HỌC KỲ GẦN NHẤT</a:t>
            </a:r>
            <a:endParaRPr lang="en-GB" sz="2000" b="1" dirty="0">
              <a:latin typeface="Arial" panose="020B0604020202020204" pitchFamily="34" charset="0"/>
              <a:ea typeface="Segoe UI Black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8EF5895B-F809-41D9-AE30-B5D56958D501}"/>
              </a:ext>
            </a:extLst>
          </p:cNvPr>
          <p:cNvGrpSpPr/>
          <p:nvPr/>
        </p:nvGrpSpPr>
        <p:grpSpPr>
          <a:xfrm>
            <a:off x="304801" y="1676400"/>
            <a:ext cx="4038600" cy="685800"/>
            <a:chOff x="1907704" y="2996952"/>
            <a:chExt cx="2313148" cy="774576"/>
          </a:xfrm>
        </p:grpSpPr>
        <p:pic>
          <p:nvPicPr>
            <p:cNvPr id="4" name="Picture 30" descr="3-00728_oval-O1">
              <a:extLst>
                <a:ext uri="{FF2B5EF4-FFF2-40B4-BE49-F238E27FC236}">
                  <a16:creationId xmlns:a16="http://schemas.microsoft.com/office/drawing/2014/main" id="{1A213BBF-E1A2-45DF-8CCE-40963F8E881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704" y="2996952"/>
              <a:ext cx="2313148" cy="774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AF8D369-F009-4EF0-AE9E-A2608F9CF414}"/>
                </a:ext>
              </a:extLst>
            </p:cNvPr>
            <p:cNvSpPr txBox="1"/>
            <p:nvPr/>
          </p:nvSpPr>
          <p:spPr>
            <a:xfrm>
              <a:off x="1961676" y="3199574"/>
              <a:ext cx="2259176" cy="4171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GB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kỳ</a:t>
              </a:r>
              <a:r>
                <a:rPr lang="en-GB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3 </a:t>
              </a:r>
              <a:r>
                <a:rPr lang="en-GB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năm</a:t>
              </a:r>
              <a:r>
                <a:rPr lang="en-GB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GB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2017-2018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6E8C5EF-D2B9-49B8-BA6E-7161C81AB4FA}"/>
              </a:ext>
            </a:extLst>
          </p:cNvPr>
          <p:cNvGrpSpPr/>
          <p:nvPr/>
        </p:nvGrpSpPr>
        <p:grpSpPr>
          <a:xfrm>
            <a:off x="400076" y="3947070"/>
            <a:ext cx="4038600" cy="685800"/>
            <a:chOff x="1907704" y="2996952"/>
            <a:chExt cx="2313148" cy="774576"/>
          </a:xfrm>
        </p:grpSpPr>
        <p:pic>
          <p:nvPicPr>
            <p:cNvPr id="7" name="Picture 30" descr="3-00728_oval-O1">
              <a:extLst>
                <a:ext uri="{FF2B5EF4-FFF2-40B4-BE49-F238E27FC236}">
                  <a16:creationId xmlns:a16="http://schemas.microsoft.com/office/drawing/2014/main" id="{27DD0D46-A4E5-46B6-8096-88E34607A15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704" y="2996952"/>
              <a:ext cx="2313148" cy="774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29C0537-D816-45C0-8005-56C79CA461D8}"/>
                </a:ext>
              </a:extLst>
            </p:cNvPr>
            <p:cNvSpPr txBox="1"/>
            <p:nvPr/>
          </p:nvSpPr>
          <p:spPr>
            <a:xfrm>
              <a:off x="1961676" y="3199574"/>
              <a:ext cx="2259176" cy="4171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GB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kỳ</a:t>
              </a:r>
              <a:r>
                <a:rPr lang="en-GB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2 </a:t>
              </a:r>
              <a:r>
                <a:rPr lang="en-GB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năm</a:t>
              </a:r>
              <a:r>
                <a:rPr lang="en-GB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b="1" dirty="0" err="1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GB" b="1" dirty="0">
                  <a:solidFill>
                    <a:srgbClr val="002060"/>
                  </a:solidFill>
                  <a:latin typeface="Times New Roman" pitchFamily="18" charset="0"/>
                  <a:cs typeface="Times New Roman" pitchFamily="18" charset="0"/>
                </a:rPr>
                <a:t> 2017-2018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94981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1426266-67A4-477F-9782-7D50BAF0769D}"/>
              </a:ext>
            </a:extLst>
          </p:cNvPr>
          <p:cNvSpPr txBox="1"/>
          <p:nvPr/>
        </p:nvSpPr>
        <p:spPr>
          <a:xfrm>
            <a:off x="0" y="88679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ea typeface="Segoe UI Black" pitchFamily="34" charset="0"/>
                <a:cs typeface="Arial" panose="020B0604020202020204" pitchFamily="34" charset="0"/>
              </a:rPr>
              <a:t>CÁC L</a:t>
            </a:r>
            <a:r>
              <a:rPr lang="vi-VN" sz="2000" b="1" dirty="0">
                <a:latin typeface="Arial" panose="020B0604020202020204" pitchFamily="34" charset="0"/>
                <a:ea typeface="Segoe UI Black" pitchFamily="34" charset="0"/>
                <a:cs typeface="Arial" panose="020B0604020202020204" pitchFamily="34" charset="0"/>
              </a:rPr>
              <a:t>Ư</a:t>
            </a:r>
            <a:r>
              <a:rPr lang="en-US" sz="2000" b="1" dirty="0">
                <a:latin typeface="Arial" panose="020B0604020202020204" pitchFamily="34" charset="0"/>
                <a:ea typeface="Segoe UI Black" pitchFamily="34" charset="0"/>
                <a:cs typeface="Arial" panose="020B0604020202020204" pitchFamily="34" charset="0"/>
              </a:rPr>
              <a:t>U Ý KHI THI TRẮC NGHIỆM</a:t>
            </a:r>
            <a:r>
              <a:rPr lang="en-GB" sz="2000" b="1" dirty="0">
                <a:latin typeface="Arial" panose="020B0604020202020204" pitchFamily="34" charset="0"/>
                <a:ea typeface="Segoe UI Black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D724A6F-78EA-4D40-99A6-A7193E192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414964"/>
            <a:ext cx="8640960" cy="490035"/>
          </a:xfrm>
          <a:prstGeom prst="rect">
            <a:avLst/>
          </a:prstGeom>
          <a:gradFill rotWithShape="0">
            <a:gsLst>
              <a:gs pos="0">
                <a:schemeClr val="accent6"/>
              </a:gs>
              <a:gs pos="50000">
                <a:schemeClr val="bg1">
                  <a:lumMod val="8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2700000" scaled="1"/>
          </a:gradFill>
          <a:ln w="127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lnSpc>
                <a:spcPct val="150000"/>
              </a:lnSpc>
              <a:spcBef>
                <a:spcPct val="30000"/>
              </a:spcBef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phiếu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trắc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nghiệm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F7FBA9-077D-49C8-9061-21C078E92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948365"/>
            <a:ext cx="8640960" cy="490035"/>
          </a:xfrm>
          <a:prstGeom prst="rect">
            <a:avLst/>
          </a:prstGeom>
          <a:gradFill rotWithShape="0">
            <a:gsLst>
              <a:gs pos="0">
                <a:schemeClr val="accent6"/>
              </a:gs>
              <a:gs pos="50000">
                <a:schemeClr val="bg1">
                  <a:lumMod val="8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2700000" scaled="1"/>
          </a:gradFill>
          <a:ln w="127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lnSpc>
                <a:spcPct val="150000"/>
              </a:lnSpc>
              <a:spcBef>
                <a:spcPct val="30000"/>
              </a:spcBef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mã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mã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mực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A6B137-C5F5-4922-8EB1-A06864AC6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481765"/>
            <a:ext cx="8640960" cy="490035"/>
          </a:xfrm>
          <a:prstGeom prst="rect">
            <a:avLst/>
          </a:prstGeom>
          <a:gradFill rotWithShape="0">
            <a:gsLst>
              <a:gs pos="0">
                <a:schemeClr val="accent6"/>
              </a:gs>
              <a:gs pos="50000">
                <a:schemeClr val="bg1">
                  <a:lumMod val="85000"/>
                </a:schemeClr>
              </a:gs>
              <a:gs pos="100000">
                <a:schemeClr val="accent5">
                  <a:lumMod val="75000"/>
                </a:schemeClr>
              </a:gs>
            </a:gsLst>
            <a:lin ang="2700000" scaled="1"/>
          </a:gradFill>
          <a:ln w="12700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342900" indent="-342900">
              <a:lnSpc>
                <a:spcPct val="150000"/>
              </a:lnSpc>
              <a:spcBef>
                <a:spcPct val="30000"/>
              </a:spcBef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mã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ký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C17889-2D34-494A-ACA9-9292496D90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00" y="3429000"/>
            <a:ext cx="2767436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08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D9AC40D-FDDA-4B0A-93A7-F446E4DF40B8}"/>
              </a:ext>
            </a:extLst>
          </p:cNvPr>
          <p:cNvSpPr/>
          <p:nvPr/>
        </p:nvSpPr>
        <p:spPr>
          <a:xfrm>
            <a:off x="1524000" y="914400"/>
            <a:ext cx="6096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err="1"/>
              <a:t>Tìm</a:t>
            </a:r>
            <a:r>
              <a:rPr lang="en-US" b="1" dirty="0"/>
              <a:t> </a:t>
            </a:r>
            <a:r>
              <a:rPr lang="en-US" b="1" dirty="0" err="1"/>
              <a:t>lỗi</a:t>
            </a:r>
            <a:r>
              <a:rPr lang="en-US" b="1" dirty="0"/>
              <a:t> </a:t>
            </a:r>
            <a:r>
              <a:rPr lang="en-US" b="1" dirty="0" err="1"/>
              <a:t>sai</a:t>
            </a:r>
            <a:r>
              <a:rPr lang="en-US" b="1" dirty="0"/>
              <a:t> </a:t>
            </a:r>
            <a:r>
              <a:rPr lang="en-US" b="1" dirty="0" err="1"/>
              <a:t>trong</a:t>
            </a:r>
            <a:r>
              <a:rPr lang="en-US" b="1" dirty="0"/>
              <a:t> </a:t>
            </a:r>
            <a:r>
              <a:rPr lang="en-US" b="1" dirty="0" err="1"/>
              <a:t>bài</a:t>
            </a:r>
            <a:r>
              <a:rPr lang="en-US" b="1" dirty="0"/>
              <a:t> </a:t>
            </a:r>
            <a:r>
              <a:rPr lang="en-US" b="1" dirty="0" err="1"/>
              <a:t>làm</a:t>
            </a:r>
            <a:r>
              <a:rPr lang="en-US" b="1" dirty="0"/>
              <a:t> </a:t>
            </a:r>
            <a:r>
              <a:rPr lang="en-US" b="1" dirty="0" err="1"/>
              <a:t>sau</a:t>
            </a:r>
            <a:r>
              <a:rPr lang="en-US" b="1" dirty="0"/>
              <a:t> </a:t>
            </a:r>
            <a:r>
              <a:rPr lang="en-US" b="1" dirty="0" err="1"/>
              <a:t>đây</a:t>
            </a:r>
            <a:r>
              <a:rPr lang="en-US" b="1" dirty="0"/>
              <a:t> (</a:t>
            </a:r>
            <a:r>
              <a:rPr lang="en-US" b="1" dirty="0" err="1"/>
              <a:t>đề</a:t>
            </a:r>
            <a:r>
              <a:rPr lang="en-US" b="1" dirty="0"/>
              <a:t> </a:t>
            </a:r>
            <a:r>
              <a:rPr lang="en-US" b="1" dirty="0" err="1"/>
              <a:t>thi</a:t>
            </a:r>
            <a:r>
              <a:rPr lang="en-US" b="1" dirty="0"/>
              <a:t> </a:t>
            </a:r>
            <a:r>
              <a:rPr lang="en-US" b="1" dirty="0" err="1"/>
              <a:t>gồm</a:t>
            </a:r>
            <a:r>
              <a:rPr lang="en-US" b="1" dirty="0"/>
              <a:t> 20 </a:t>
            </a:r>
            <a:r>
              <a:rPr lang="en-US" b="1" dirty="0" err="1"/>
              <a:t>câu</a:t>
            </a:r>
            <a:r>
              <a:rPr lang="en-US" b="1" dirty="0"/>
              <a:t>)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D4F3EA-FA49-4D56-AE00-EABA737A94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88" y="1314696"/>
            <a:ext cx="4396280" cy="5542467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46115F3-23A4-4861-8024-B77FA596AE9D}"/>
              </a:ext>
            </a:extLst>
          </p:cNvPr>
          <p:cNvGrpSpPr/>
          <p:nvPr/>
        </p:nvGrpSpPr>
        <p:grpSpPr>
          <a:xfrm>
            <a:off x="2895600" y="1632466"/>
            <a:ext cx="3810000" cy="718066"/>
            <a:chOff x="2895600" y="1632466"/>
            <a:chExt cx="3810000" cy="718066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A2A15F84-C631-4830-A8FE-11A0347E0618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2895600" y="1817132"/>
              <a:ext cx="2514600" cy="428785"/>
            </a:xfrm>
            <a:prstGeom prst="straightConnector1">
              <a:avLst/>
            </a:prstGeom>
            <a:ln w="2222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5F64BF9-7529-4D51-B069-32C9E3D4119F}"/>
                </a:ext>
              </a:extLst>
            </p:cNvPr>
            <p:cNvSpPr/>
            <p:nvPr/>
          </p:nvSpPr>
          <p:spPr>
            <a:xfrm>
              <a:off x="5410200" y="1632466"/>
              <a:ext cx="1295400" cy="369332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>
                  <a:solidFill>
                    <a:srgbClr val="C00000"/>
                  </a:solidFill>
                </a:rPr>
                <a:t>Tô</a:t>
              </a:r>
              <a:r>
                <a:rPr lang="en-US" sz="1400" dirty="0">
                  <a:solidFill>
                    <a:srgbClr val="C00000"/>
                  </a:solidFill>
                </a:rPr>
                <a:t> </a:t>
              </a:r>
              <a:r>
                <a:rPr lang="en-US" sz="1400" dirty="0" err="1">
                  <a:solidFill>
                    <a:srgbClr val="C00000"/>
                  </a:solidFill>
                </a:rPr>
                <a:t>sai</a:t>
              </a:r>
              <a:r>
                <a:rPr lang="en-US" sz="1400" dirty="0">
                  <a:solidFill>
                    <a:srgbClr val="C00000"/>
                  </a:solidFill>
                </a:rPr>
                <a:t> </a:t>
              </a:r>
              <a:r>
                <a:rPr lang="en-US" sz="1400" dirty="0" err="1">
                  <a:solidFill>
                    <a:srgbClr val="C00000"/>
                  </a:solidFill>
                </a:rPr>
                <a:t>vị</a:t>
              </a:r>
              <a:r>
                <a:rPr lang="en-US" sz="1400" dirty="0">
                  <a:solidFill>
                    <a:srgbClr val="C00000"/>
                  </a:solidFill>
                </a:rPr>
                <a:t> </a:t>
              </a:r>
              <a:r>
                <a:rPr lang="en-US" sz="1400" dirty="0" err="1">
                  <a:solidFill>
                    <a:srgbClr val="C00000"/>
                  </a:solidFill>
                </a:rPr>
                <a:t>trí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3F2E086F-6DA6-4334-9478-7F5F125B3024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3200400" y="1817132"/>
              <a:ext cx="2209800" cy="533400"/>
            </a:xfrm>
            <a:prstGeom prst="straightConnector1">
              <a:avLst/>
            </a:prstGeom>
            <a:ln w="2222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ACD6ADA1-776B-425A-A173-B1072F09C043}"/>
              </a:ext>
            </a:extLst>
          </p:cNvPr>
          <p:cNvGrpSpPr/>
          <p:nvPr/>
        </p:nvGrpSpPr>
        <p:grpSpPr>
          <a:xfrm>
            <a:off x="1524000" y="3468894"/>
            <a:ext cx="5486400" cy="1179306"/>
            <a:chOff x="1524000" y="3468894"/>
            <a:chExt cx="5486400" cy="117930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2F59637-F192-45FD-8357-66492596B021}"/>
                </a:ext>
              </a:extLst>
            </p:cNvPr>
            <p:cNvSpPr/>
            <p:nvPr/>
          </p:nvSpPr>
          <p:spPr>
            <a:xfrm>
              <a:off x="5384242" y="3468894"/>
              <a:ext cx="1626158" cy="369332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>
                  <a:solidFill>
                    <a:srgbClr val="C00000"/>
                  </a:solidFill>
                </a:rPr>
                <a:t>Tô</a:t>
              </a:r>
              <a:r>
                <a:rPr lang="en-US" sz="1400" dirty="0">
                  <a:solidFill>
                    <a:srgbClr val="C00000"/>
                  </a:solidFill>
                </a:rPr>
                <a:t> h</a:t>
              </a:r>
              <a:r>
                <a:rPr lang="vi-VN" sz="1400" dirty="0">
                  <a:solidFill>
                    <a:srgbClr val="C00000"/>
                  </a:solidFill>
                </a:rPr>
                <a:t>ơ</a:t>
              </a:r>
              <a:r>
                <a:rPr lang="en-US" sz="1400" dirty="0">
                  <a:solidFill>
                    <a:srgbClr val="C00000"/>
                  </a:solidFill>
                </a:rPr>
                <a:t>n </a:t>
              </a:r>
              <a:r>
                <a:rPr lang="en-US" sz="1400" dirty="0" err="1">
                  <a:solidFill>
                    <a:srgbClr val="C00000"/>
                  </a:solidFill>
                </a:rPr>
                <a:t>một</a:t>
              </a:r>
              <a:r>
                <a:rPr lang="en-US" sz="1400" dirty="0">
                  <a:solidFill>
                    <a:srgbClr val="C00000"/>
                  </a:solidFill>
                </a:rPr>
                <a:t> </a:t>
              </a:r>
              <a:r>
                <a:rPr lang="en-US" sz="1400" dirty="0" err="1">
                  <a:solidFill>
                    <a:srgbClr val="C00000"/>
                  </a:solidFill>
                </a:rPr>
                <a:t>đáp</a:t>
              </a:r>
              <a:r>
                <a:rPr lang="en-US" sz="1400" dirty="0">
                  <a:solidFill>
                    <a:srgbClr val="C00000"/>
                  </a:solidFill>
                </a:rPr>
                <a:t> </a:t>
              </a:r>
              <a:r>
                <a:rPr lang="en-US" sz="1400" dirty="0" err="1">
                  <a:solidFill>
                    <a:srgbClr val="C00000"/>
                  </a:solidFill>
                </a:rPr>
                <a:t>án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B9A5BD92-75C3-4605-A11C-FF8A92116EA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4000" y="3666594"/>
              <a:ext cx="3860242" cy="981606"/>
            </a:xfrm>
            <a:prstGeom prst="straightConnector1">
              <a:avLst/>
            </a:prstGeom>
            <a:ln w="2222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7170A31-B916-4D92-8534-A077217E45DD}"/>
              </a:ext>
            </a:extLst>
          </p:cNvPr>
          <p:cNvGrpSpPr/>
          <p:nvPr/>
        </p:nvGrpSpPr>
        <p:grpSpPr>
          <a:xfrm>
            <a:off x="1066800" y="4057707"/>
            <a:ext cx="5935353" cy="1247615"/>
            <a:chOff x="1066800" y="4057707"/>
            <a:chExt cx="5935353" cy="1247615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1D5FDB4D-9B7B-4C1B-BB4A-809AF0D1F8A7}"/>
                </a:ext>
              </a:extLst>
            </p:cNvPr>
            <p:cNvSpPr/>
            <p:nvPr/>
          </p:nvSpPr>
          <p:spPr>
            <a:xfrm>
              <a:off x="5375995" y="4057707"/>
              <a:ext cx="1626158" cy="369332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>
                  <a:solidFill>
                    <a:srgbClr val="C00000"/>
                  </a:solidFill>
                </a:rPr>
                <a:t>Xóa</a:t>
              </a:r>
              <a:r>
                <a:rPr lang="en-US" sz="1400" dirty="0">
                  <a:solidFill>
                    <a:srgbClr val="C00000"/>
                  </a:solidFill>
                </a:rPr>
                <a:t> </a:t>
              </a:r>
              <a:r>
                <a:rPr lang="en-US" sz="1400" dirty="0" err="1">
                  <a:solidFill>
                    <a:srgbClr val="C00000"/>
                  </a:solidFill>
                </a:rPr>
                <a:t>không</a:t>
              </a:r>
              <a:r>
                <a:rPr lang="en-US" sz="1400" dirty="0">
                  <a:solidFill>
                    <a:srgbClr val="C00000"/>
                  </a:solidFill>
                </a:rPr>
                <a:t> </a:t>
              </a:r>
              <a:r>
                <a:rPr lang="en-US" sz="1400" dirty="0" err="1">
                  <a:solidFill>
                    <a:srgbClr val="C00000"/>
                  </a:solidFill>
                </a:rPr>
                <a:t>đúng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A47906C7-0BD0-42CC-B55A-F5E850C32DC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66800" y="4255407"/>
              <a:ext cx="4309195" cy="1049915"/>
            </a:xfrm>
            <a:prstGeom prst="straightConnector1">
              <a:avLst/>
            </a:prstGeom>
            <a:ln w="2222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9B953F46-16D3-4F86-B745-8DCFCE6FC3DA}"/>
              </a:ext>
            </a:extLst>
          </p:cNvPr>
          <p:cNvGrpSpPr/>
          <p:nvPr/>
        </p:nvGrpSpPr>
        <p:grpSpPr>
          <a:xfrm>
            <a:off x="1524000" y="4573177"/>
            <a:ext cx="6019799" cy="929845"/>
            <a:chOff x="1524000" y="4573177"/>
            <a:chExt cx="6019799" cy="929845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77C630FF-1867-4F3E-877E-96E1D0402CC1}"/>
                </a:ext>
              </a:extLst>
            </p:cNvPr>
            <p:cNvSpPr/>
            <p:nvPr/>
          </p:nvSpPr>
          <p:spPr>
            <a:xfrm>
              <a:off x="5375994" y="4573177"/>
              <a:ext cx="2167805" cy="369332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>
                  <a:solidFill>
                    <a:srgbClr val="C00000"/>
                  </a:solidFill>
                </a:rPr>
                <a:t>Tô</a:t>
              </a:r>
              <a:r>
                <a:rPr lang="en-US" sz="1400" dirty="0">
                  <a:solidFill>
                    <a:srgbClr val="C00000"/>
                  </a:solidFill>
                </a:rPr>
                <a:t> </a:t>
              </a:r>
              <a:r>
                <a:rPr lang="en-US" sz="1400" dirty="0" err="1">
                  <a:solidFill>
                    <a:srgbClr val="C00000"/>
                  </a:solidFill>
                </a:rPr>
                <a:t>không</a:t>
              </a:r>
              <a:r>
                <a:rPr lang="en-US" sz="1400" dirty="0">
                  <a:solidFill>
                    <a:srgbClr val="C00000"/>
                  </a:solidFill>
                </a:rPr>
                <a:t> </a:t>
              </a:r>
              <a:r>
                <a:rPr lang="en-US" sz="1400" dirty="0" err="1">
                  <a:solidFill>
                    <a:srgbClr val="C00000"/>
                  </a:solidFill>
                </a:rPr>
                <a:t>hết</a:t>
              </a:r>
              <a:r>
                <a:rPr lang="en-US" sz="1400" dirty="0">
                  <a:solidFill>
                    <a:srgbClr val="C00000"/>
                  </a:solidFill>
                </a:rPr>
                <a:t> </a:t>
              </a:r>
              <a:r>
                <a:rPr lang="en-US" sz="1400" dirty="0" err="1">
                  <a:solidFill>
                    <a:srgbClr val="C00000"/>
                  </a:solidFill>
                </a:rPr>
                <a:t>hình</a:t>
              </a:r>
              <a:r>
                <a:rPr lang="en-US" sz="1400" dirty="0">
                  <a:solidFill>
                    <a:srgbClr val="C00000"/>
                  </a:solidFill>
                </a:rPr>
                <a:t> </a:t>
              </a:r>
              <a:r>
                <a:rPr lang="en-US" sz="1400" dirty="0" err="1">
                  <a:solidFill>
                    <a:srgbClr val="C00000"/>
                  </a:solidFill>
                </a:rPr>
                <a:t>tròn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  <p:cxnSp>
          <p:nvCxnSpPr>
            <p:cNvPr id="26" name="Straight Arrow Connector 25">
              <a:extLst>
                <a:ext uri="{FF2B5EF4-FFF2-40B4-BE49-F238E27FC236}">
                  <a16:creationId xmlns:a16="http://schemas.microsoft.com/office/drawing/2014/main" id="{87AF307F-CC78-49EB-820D-A3C1357924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24000" y="4770877"/>
              <a:ext cx="3851995" cy="732145"/>
            </a:xfrm>
            <a:prstGeom prst="straightConnector1">
              <a:avLst/>
            </a:prstGeom>
            <a:ln w="2222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D8C04585-C0D9-4D79-83ED-2A79333C0C47}"/>
              </a:ext>
            </a:extLst>
          </p:cNvPr>
          <p:cNvGrpSpPr/>
          <p:nvPr/>
        </p:nvGrpSpPr>
        <p:grpSpPr>
          <a:xfrm>
            <a:off x="1676400" y="5106577"/>
            <a:ext cx="5867398" cy="981606"/>
            <a:chOff x="1676400" y="5106577"/>
            <a:chExt cx="5867398" cy="981606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B2A54176-AA76-4C51-AC68-49FAD3E4E9C8}"/>
                </a:ext>
              </a:extLst>
            </p:cNvPr>
            <p:cNvSpPr/>
            <p:nvPr/>
          </p:nvSpPr>
          <p:spPr>
            <a:xfrm>
              <a:off x="5375994" y="5106577"/>
              <a:ext cx="2167804" cy="369332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>
                  <a:solidFill>
                    <a:srgbClr val="C00000"/>
                  </a:solidFill>
                </a:rPr>
                <a:t>Không</a:t>
              </a:r>
              <a:r>
                <a:rPr lang="en-US" sz="1400" dirty="0">
                  <a:solidFill>
                    <a:srgbClr val="C00000"/>
                  </a:solidFill>
                </a:rPr>
                <a:t> </a:t>
              </a:r>
              <a:r>
                <a:rPr lang="en-US" sz="1400" dirty="0" err="1">
                  <a:solidFill>
                    <a:srgbClr val="C00000"/>
                  </a:solidFill>
                </a:rPr>
                <a:t>tô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  <p:cxnSp>
          <p:nvCxnSpPr>
            <p:cNvPr id="29" name="Straight Arrow Connector 28">
              <a:extLst>
                <a:ext uri="{FF2B5EF4-FFF2-40B4-BE49-F238E27FC236}">
                  <a16:creationId xmlns:a16="http://schemas.microsoft.com/office/drawing/2014/main" id="{6A0F658D-860A-4125-B4C4-D7EDDD7314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676400" y="5304277"/>
              <a:ext cx="3699594" cy="783906"/>
            </a:xfrm>
            <a:prstGeom prst="straightConnector1">
              <a:avLst/>
            </a:prstGeom>
            <a:ln w="2222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3555D3A-C3B6-4604-9C71-C1EA7CAAA44F}"/>
              </a:ext>
            </a:extLst>
          </p:cNvPr>
          <p:cNvGrpSpPr/>
          <p:nvPr/>
        </p:nvGrpSpPr>
        <p:grpSpPr>
          <a:xfrm>
            <a:off x="1371600" y="5653011"/>
            <a:ext cx="5630552" cy="947820"/>
            <a:chOff x="1371600" y="5653011"/>
            <a:chExt cx="5630552" cy="947820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A3B5E99-9893-4904-8062-93CCD721082E}"/>
                </a:ext>
              </a:extLst>
            </p:cNvPr>
            <p:cNvSpPr/>
            <p:nvPr/>
          </p:nvSpPr>
          <p:spPr>
            <a:xfrm>
              <a:off x="5375994" y="5653011"/>
              <a:ext cx="1626158" cy="369332"/>
            </a:xfrm>
            <a:prstGeom prst="rect">
              <a:avLst/>
            </a:prstGeom>
            <a:noFill/>
            <a:ln w="190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>
                  <a:solidFill>
                    <a:srgbClr val="C00000"/>
                  </a:solidFill>
                </a:rPr>
                <a:t>Xóa</a:t>
              </a:r>
              <a:r>
                <a:rPr lang="en-US" sz="1400" dirty="0">
                  <a:solidFill>
                    <a:srgbClr val="C00000"/>
                  </a:solidFill>
                </a:rPr>
                <a:t> </a:t>
              </a:r>
              <a:r>
                <a:rPr lang="en-US" sz="1400" dirty="0" err="1">
                  <a:solidFill>
                    <a:srgbClr val="C00000"/>
                  </a:solidFill>
                </a:rPr>
                <a:t>không</a:t>
              </a:r>
              <a:r>
                <a:rPr lang="en-US" sz="1400" dirty="0">
                  <a:solidFill>
                    <a:srgbClr val="C00000"/>
                  </a:solidFill>
                </a:rPr>
                <a:t> </a:t>
              </a:r>
              <a:r>
                <a:rPr lang="en-US" sz="1400" dirty="0" err="1">
                  <a:solidFill>
                    <a:srgbClr val="C00000"/>
                  </a:solidFill>
                </a:rPr>
                <a:t>đúng</a:t>
              </a:r>
              <a:endParaRPr lang="en-US" sz="1400" dirty="0">
                <a:solidFill>
                  <a:srgbClr val="C00000"/>
                </a:solidFill>
              </a:endParaRPr>
            </a:p>
          </p:txBody>
        </p: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45BFB685-9F5C-4DE0-A64B-FBE3ECDF6E3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71600" y="5850711"/>
              <a:ext cx="4004395" cy="750120"/>
            </a:xfrm>
            <a:prstGeom prst="straightConnector1">
              <a:avLst/>
            </a:prstGeom>
            <a:ln w="2222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10798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4768826" y="1905000"/>
            <a:ext cx="3003574" cy="4845769"/>
            <a:chOff x="323528" y="1535559"/>
            <a:chExt cx="2698774" cy="4845769"/>
          </a:xfrm>
        </p:grpSpPr>
        <p:sp>
          <p:nvSpPr>
            <p:cNvPr id="3" name="AutoShape 4"/>
            <p:cNvSpPr>
              <a:spLocks noChangeArrowheads="1"/>
            </p:cNvSpPr>
            <p:nvPr/>
          </p:nvSpPr>
          <p:spPr bwMode="gray">
            <a:xfrm>
              <a:off x="323528" y="2016421"/>
              <a:ext cx="2690877" cy="3372779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63" name="Group 62"/>
            <p:cNvGrpSpPr/>
            <p:nvPr/>
          </p:nvGrpSpPr>
          <p:grpSpPr>
            <a:xfrm>
              <a:off x="331425" y="1535559"/>
              <a:ext cx="2690877" cy="4845769"/>
              <a:chOff x="331425" y="1679575"/>
              <a:chExt cx="2690877" cy="4413721"/>
            </a:xfrm>
          </p:grpSpPr>
          <p:sp>
            <p:nvSpPr>
              <p:cNvPr id="4" name="AutoShape 5"/>
              <p:cNvSpPr>
                <a:spLocks noChangeArrowheads="1"/>
              </p:cNvSpPr>
              <p:nvPr/>
            </p:nvSpPr>
            <p:spPr bwMode="gray">
              <a:xfrm>
                <a:off x="364987" y="2025102"/>
                <a:ext cx="2609934" cy="3066338"/>
              </a:xfrm>
              <a:prstGeom prst="roundRect">
                <a:avLst>
                  <a:gd name="adj" fmla="val 16667"/>
                </a:avLst>
              </a:prstGeom>
              <a:solidFill>
                <a:srgbClr val="3CA1E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5" name="AutoShape 6"/>
              <p:cNvSpPr>
                <a:spLocks noChangeArrowheads="1"/>
              </p:cNvSpPr>
              <p:nvPr/>
            </p:nvSpPr>
            <p:spPr bwMode="gray">
              <a:xfrm>
                <a:off x="386703" y="4282316"/>
                <a:ext cx="2574397" cy="77613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3CA1E6">
                      <a:alpha val="0"/>
                    </a:srgbClr>
                  </a:gs>
                  <a:gs pos="100000">
                    <a:srgbClr val="3CA1E6">
                      <a:gamma/>
                      <a:tint val="51373"/>
                      <a:invGamma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6" name="AutoShape 7"/>
              <p:cNvSpPr>
                <a:spLocks noChangeArrowheads="1"/>
              </p:cNvSpPr>
              <p:nvPr/>
            </p:nvSpPr>
            <p:spPr bwMode="gray">
              <a:xfrm>
                <a:off x="386703" y="2049411"/>
                <a:ext cx="2574397" cy="774398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3CA1E6">
                      <a:gamma/>
                      <a:tint val="33333"/>
                      <a:invGamma/>
                    </a:srgbClr>
                  </a:gs>
                  <a:gs pos="100000">
                    <a:srgbClr val="3CA1E6"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7" name="AutoShape 8"/>
              <p:cNvSpPr>
                <a:spLocks noChangeArrowheads="1"/>
              </p:cNvSpPr>
              <p:nvPr/>
            </p:nvSpPr>
            <p:spPr bwMode="gray">
              <a:xfrm>
                <a:off x="331425" y="5141794"/>
                <a:ext cx="2690877" cy="951502"/>
              </a:xfrm>
              <a:prstGeom prst="roundRect">
                <a:avLst>
                  <a:gd name="adj" fmla="val 40389"/>
                </a:avLst>
              </a:prstGeom>
              <a:gradFill rotWithShape="1">
                <a:gsLst>
                  <a:gs pos="0">
                    <a:srgbClr val="729EB4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8" name="AutoShape 9"/>
              <p:cNvSpPr>
                <a:spLocks noChangeArrowheads="1"/>
              </p:cNvSpPr>
              <p:nvPr/>
            </p:nvSpPr>
            <p:spPr bwMode="gray">
              <a:xfrm>
                <a:off x="386703" y="5167838"/>
                <a:ext cx="2574397" cy="845587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rgbClr val="7DAFD4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46" name="Group 45"/>
              <p:cNvGrpSpPr/>
              <p:nvPr/>
            </p:nvGrpSpPr>
            <p:grpSpPr>
              <a:xfrm>
                <a:off x="611560" y="1679575"/>
                <a:ext cx="2088232" cy="703209"/>
                <a:chOff x="611560" y="1679575"/>
                <a:chExt cx="2088232" cy="703209"/>
              </a:xfrm>
            </p:grpSpPr>
            <p:grpSp>
              <p:nvGrpSpPr>
                <p:cNvPr id="9" name="Group 10"/>
                <p:cNvGrpSpPr>
                  <a:grpSpLocks/>
                </p:cNvGrpSpPr>
                <p:nvPr/>
              </p:nvGrpSpPr>
              <p:grpSpPr bwMode="auto">
                <a:xfrm>
                  <a:off x="611560" y="1679575"/>
                  <a:ext cx="2088232" cy="703209"/>
                  <a:chOff x="1289" y="582"/>
                  <a:chExt cx="668" cy="668"/>
                </a:xfrm>
              </p:grpSpPr>
              <p:sp>
                <p:nvSpPr>
                  <p:cNvPr id="12" name="Oval 11"/>
                  <p:cNvSpPr>
                    <a:spLocks noChangeArrowheads="1"/>
                  </p:cNvSpPr>
                  <p:nvPr/>
                </p:nvSpPr>
                <p:spPr bwMode="gray">
                  <a:xfrm>
                    <a:off x="1289" y="582"/>
                    <a:ext cx="668" cy="668"/>
                  </a:xfrm>
                  <a:prstGeom prst="ellipse">
                    <a:avLst/>
                  </a:prstGeom>
                  <a:solidFill>
                    <a:srgbClr val="333333"/>
                  </a:soli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38100" algn="ctr">
                        <a:solidFill>
                          <a:schemeClr val="bg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109250" dir="3267739" algn="ctr" rotWithShape="0">
                            <a:srgbClr val="808080">
                              <a:alpha val="50000"/>
                            </a:srgbClr>
                          </a:outerShdw>
                        </a:effectLst>
                      </a14:hiddenEffects>
                    </a:ext>
                  </a:extLst>
                </p:spPr>
                <p:txBody>
                  <a:bodyPr anchor="ctr">
                    <a:spAutoFit/>
                  </a:bodyPr>
                  <a:lstStyle/>
                  <a:p>
                    <a:endParaRPr lang="en-GB"/>
                  </a:p>
                </p:txBody>
              </p:sp>
              <p:sp>
                <p:nvSpPr>
                  <p:cNvPr id="13" name="Oval 12"/>
                  <p:cNvSpPr>
                    <a:spLocks noChangeArrowheads="1"/>
                  </p:cNvSpPr>
                  <p:nvPr/>
                </p:nvSpPr>
                <p:spPr bwMode="gray">
                  <a:xfrm>
                    <a:off x="1296" y="587"/>
                    <a:ext cx="646" cy="647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46275"/>
                          <a:invGamma/>
                        </a:srgbClr>
                      </a:gs>
                      <a:gs pos="100000">
                        <a:srgbClr val="D6E1E2"/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4" name="Oval 13"/>
                  <p:cNvSpPr>
                    <a:spLocks noChangeArrowheads="1"/>
                  </p:cNvSpPr>
                  <p:nvPr/>
                </p:nvSpPr>
                <p:spPr bwMode="gray">
                  <a:xfrm>
                    <a:off x="1304" y="591"/>
                    <a:ext cx="631" cy="631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alpha val="0"/>
                        </a:srgbClr>
                      </a:gs>
                      <a:gs pos="100000">
                        <a:srgbClr val="D6E1E2">
                          <a:gamma/>
                          <a:tint val="34902"/>
                          <a:invGamma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5" name="Oval 14"/>
                  <p:cNvSpPr>
                    <a:spLocks noChangeArrowheads="1"/>
                  </p:cNvSpPr>
                  <p:nvPr/>
                </p:nvSpPr>
                <p:spPr bwMode="gray">
                  <a:xfrm>
                    <a:off x="1311" y="597"/>
                    <a:ext cx="600" cy="58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shade val="79216"/>
                          <a:invGamma/>
                        </a:srgbClr>
                      </a:gs>
                      <a:gs pos="100000">
                        <a:srgbClr val="D6E1E2">
                          <a:alpha val="48000"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16" name="Oval 15"/>
                  <p:cNvSpPr>
                    <a:spLocks noChangeArrowheads="1"/>
                  </p:cNvSpPr>
                  <p:nvPr/>
                </p:nvSpPr>
                <p:spPr bwMode="gray">
                  <a:xfrm>
                    <a:off x="1346" y="613"/>
                    <a:ext cx="533" cy="479"/>
                  </a:xfrm>
                  <a:prstGeom prst="ellipse">
                    <a:avLst/>
                  </a:prstGeom>
                  <a:gradFill rotWithShape="1">
                    <a:gsLst>
                      <a:gs pos="0">
                        <a:srgbClr val="D6E1E2">
                          <a:gamma/>
                          <a:tint val="0"/>
                          <a:invGamma/>
                        </a:srgbClr>
                      </a:gs>
                      <a:gs pos="100000">
                        <a:srgbClr val="D6E1E2">
                          <a:alpha val="38000"/>
                        </a:srgbClr>
                      </a:gs>
                    </a:gsLst>
                    <a:lin ang="5400000" scaled="1"/>
                  </a:gradFill>
                  <a:ln>
                    <a:noFill/>
                  </a:ln>
                  <a:effectLst/>
                  <a:extLst>
                    <a:ext uri="{91240B29-F687-4F45-9708-019B960494DF}">
                      <a14:hiddenLine xmlns:a14="http://schemas.microsoft.com/office/drawing/2010/main" w="9525" algn="ctr">
                        <a:solidFill>
                          <a:schemeClr val="tx1"/>
                        </a:solidFill>
                        <a:round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vert="eaVert"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10" name="Text Box 16"/>
                <p:cNvSpPr txBox="1">
                  <a:spLocks noChangeArrowheads="1"/>
                </p:cNvSpPr>
                <p:nvPr/>
              </p:nvSpPr>
              <p:spPr bwMode="gray">
                <a:xfrm>
                  <a:off x="789747" y="1732746"/>
                  <a:ext cx="1766243" cy="64477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GB" sz="2000" b="1" dirty="0" err="1">
                      <a:latin typeface="Times New Roman" pitchFamily="18" charset="0"/>
                      <a:cs typeface="Times New Roman" pitchFamily="18" charset="0"/>
                    </a:rPr>
                    <a:t>Khiếu</a:t>
                  </a:r>
                  <a:r>
                    <a:rPr lang="en-GB" sz="2000" b="1" dirty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GB" sz="2000" b="1" dirty="0" err="1">
                      <a:latin typeface="Times New Roman" pitchFamily="18" charset="0"/>
                      <a:cs typeface="Times New Roman" pitchFamily="18" charset="0"/>
                    </a:rPr>
                    <a:t>nại</a:t>
                  </a:r>
                  <a:r>
                    <a:rPr lang="en-GB" sz="2000" b="1" dirty="0">
                      <a:latin typeface="Times New Roman" pitchFamily="18" charset="0"/>
                      <a:cs typeface="Times New Roman" pitchFamily="18" charset="0"/>
                    </a:rPr>
                    <a:t> </a:t>
                  </a:r>
                  <a:r>
                    <a:rPr lang="en-GB" sz="2000" b="1" dirty="0" err="1">
                      <a:latin typeface="Times New Roman" pitchFamily="18" charset="0"/>
                      <a:cs typeface="Times New Roman" pitchFamily="18" charset="0"/>
                    </a:rPr>
                    <a:t>điểm</a:t>
                  </a:r>
                  <a:endParaRPr lang="en-GB" sz="2000" b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  <p:sp>
            <p:nvSpPr>
              <p:cNvPr id="11" name="Text Box 17"/>
              <p:cNvSpPr txBox="1">
                <a:spLocks noChangeArrowheads="1"/>
              </p:cNvSpPr>
              <p:nvPr/>
            </p:nvSpPr>
            <p:spPr bwMode="gray">
              <a:xfrm>
                <a:off x="418291" y="2513008"/>
                <a:ext cx="2558604" cy="235481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marL="285750" indent="-285750">
                  <a:buFontTx/>
                  <a:buChar char="-"/>
                </a:pP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Không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chấm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lại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bài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thi</a:t>
                </a:r>
                <a:endPara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85750" indent="-285750">
                  <a:buFontTx/>
                  <a:buChar char="-"/>
                </a:pP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Nộp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đơn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khi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phát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hiện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bị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cộng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sót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hoặc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nhập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sai</a:t>
                </a:r>
                <a:endPara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85750" indent="-285750">
                  <a:buFontTx/>
                  <a:buChar char="-"/>
                </a:pP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Sẽ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được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cập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nhật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điểm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sau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khi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giáo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viên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xác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nhận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sai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sót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pPr marL="285750" indent="-285750">
                  <a:buFontTx/>
                  <a:buChar char="-"/>
                </a:pP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Không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đóng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lệ</a:t>
                </a:r>
                <a:r>
                  <a:rPr lang="en-GB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dirty="0" err="1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phí</a:t>
                </a:r>
                <a:endPara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marL="285750" indent="-285750">
                  <a:buFontTx/>
                  <a:buChar char="-"/>
                </a:pPr>
                <a:endParaRPr lang="en-GB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64" name="Group 63"/>
          <p:cNvGrpSpPr/>
          <p:nvPr/>
        </p:nvGrpSpPr>
        <p:grpSpPr>
          <a:xfrm>
            <a:off x="692925" y="1905045"/>
            <a:ext cx="2888475" cy="4807665"/>
            <a:chOff x="3275856" y="1717679"/>
            <a:chExt cx="2694825" cy="4375617"/>
          </a:xfrm>
        </p:grpSpPr>
        <p:sp>
          <p:nvSpPr>
            <p:cNvPr id="18" name="AutoShape 19"/>
            <p:cNvSpPr>
              <a:spLocks noChangeArrowheads="1"/>
            </p:cNvSpPr>
            <p:nvPr/>
          </p:nvSpPr>
          <p:spPr bwMode="gray">
            <a:xfrm>
              <a:off x="3275856" y="2016421"/>
              <a:ext cx="2690877" cy="3125373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9" name="AutoShape 20"/>
            <p:cNvSpPr>
              <a:spLocks noChangeArrowheads="1"/>
            </p:cNvSpPr>
            <p:nvPr/>
          </p:nvSpPr>
          <p:spPr bwMode="gray">
            <a:xfrm>
              <a:off x="3317315" y="2025102"/>
              <a:ext cx="2609933" cy="3066338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" name="AutoShape 21"/>
            <p:cNvSpPr>
              <a:spLocks noChangeArrowheads="1"/>
            </p:cNvSpPr>
            <p:nvPr/>
          </p:nvSpPr>
          <p:spPr bwMode="gray">
            <a:xfrm>
              <a:off x="3339031" y="4282316"/>
              <a:ext cx="2574397" cy="77613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73E77E">
                    <a:gamma/>
                    <a:tint val="54510"/>
                    <a:invGamma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" name="AutoShape 22"/>
            <p:cNvSpPr>
              <a:spLocks noChangeArrowheads="1"/>
            </p:cNvSpPr>
            <p:nvPr/>
          </p:nvSpPr>
          <p:spPr bwMode="gray">
            <a:xfrm>
              <a:off x="3339031" y="2049411"/>
              <a:ext cx="2574397" cy="774398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>
                    <a:gamma/>
                    <a:tint val="33333"/>
                    <a:invGamma/>
                  </a:srgbClr>
                </a:gs>
                <a:gs pos="100000">
                  <a:srgbClr val="73E77E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8" name="Text Box 29"/>
            <p:cNvSpPr txBox="1">
              <a:spLocks noChangeArrowheads="1"/>
            </p:cNvSpPr>
            <p:nvPr/>
          </p:nvSpPr>
          <p:spPr bwMode="gray">
            <a:xfrm>
              <a:off x="3370619" y="2513008"/>
              <a:ext cx="2558603" cy="15966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285750" indent="-285750">
                <a:buFontTx/>
                <a:buChar char="-"/>
              </a:pP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Chấm</a:t>
              </a:r>
              <a:r>
                <a: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bài</a:t>
              </a:r>
              <a:r>
                <a: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thi</a:t>
              </a:r>
              <a:endParaRPr lang="en-GB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285750" indent="-285750">
                <a:buFontTx/>
                <a:buChar char="-"/>
              </a:pP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Nộp</a:t>
              </a:r>
              <a:r>
                <a: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đơn</a:t>
              </a:r>
              <a:r>
                <a: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theo</a:t>
              </a:r>
              <a:r>
                <a: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thông</a:t>
              </a:r>
              <a:r>
                <a: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báo</a:t>
              </a:r>
              <a:r>
                <a: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phòng</a:t>
              </a:r>
              <a:r>
                <a: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KT&amp;ĐBCL</a:t>
              </a:r>
            </a:p>
            <a:p>
              <a:pPr marL="285750" indent="-285750">
                <a:buFontTx/>
                <a:buChar char="-"/>
              </a:pP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phúc</a:t>
              </a:r>
              <a:r>
                <a: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khảo</a:t>
              </a:r>
              <a:r>
                <a: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cuối</a:t>
              </a:r>
              <a:r>
                <a: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cùng</a:t>
              </a:r>
              <a:r>
                <a: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phần</a:t>
              </a:r>
              <a:endParaRPr lang="en-GB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marL="285750" indent="-285750">
                <a:buFontTx/>
                <a:buChar char="-"/>
              </a:pP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đóng</a:t>
              </a:r>
              <a:r>
                <a: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lệ</a:t>
              </a:r>
              <a:r>
                <a:rPr lang="en-GB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GB" dirty="0" err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phí</a:t>
              </a:r>
              <a:endParaRPr lang="en-GB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AutoShape 30"/>
            <p:cNvSpPr>
              <a:spLocks noChangeArrowheads="1"/>
            </p:cNvSpPr>
            <p:nvPr/>
          </p:nvSpPr>
          <p:spPr bwMode="gray">
            <a:xfrm>
              <a:off x="3279804" y="5141794"/>
              <a:ext cx="2690877" cy="951502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" name="AutoShape 31"/>
            <p:cNvSpPr>
              <a:spLocks noChangeArrowheads="1"/>
            </p:cNvSpPr>
            <p:nvPr/>
          </p:nvSpPr>
          <p:spPr bwMode="gray">
            <a:xfrm>
              <a:off x="3335083" y="5167838"/>
              <a:ext cx="2574397" cy="8455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3577178" y="1717679"/>
              <a:ext cx="2088232" cy="703209"/>
              <a:chOff x="611560" y="1679575"/>
              <a:chExt cx="2088232" cy="703209"/>
            </a:xfrm>
          </p:grpSpPr>
          <p:grpSp>
            <p:nvGrpSpPr>
              <p:cNvPr id="48" name="Group 10"/>
              <p:cNvGrpSpPr>
                <a:grpSpLocks/>
              </p:cNvGrpSpPr>
              <p:nvPr/>
            </p:nvGrpSpPr>
            <p:grpSpPr bwMode="auto">
              <a:xfrm>
                <a:off x="611560" y="1679575"/>
                <a:ext cx="2088232" cy="703209"/>
                <a:chOff x="1289" y="582"/>
                <a:chExt cx="668" cy="668"/>
              </a:xfrm>
            </p:grpSpPr>
            <p:sp>
              <p:nvSpPr>
                <p:cNvPr id="50" name="Oval 49"/>
                <p:cNvSpPr>
                  <a:spLocks noChangeArrowheads="1"/>
                </p:cNvSpPr>
                <p:nvPr/>
              </p:nvSpPr>
              <p:spPr bwMode="gray">
                <a:xfrm>
                  <a:off x="1289" y="582"/>
                  <a:ext cx="668" cy="668"/>
                </a:xfrm>
                <a:prstGeom prst="ellipse">
                  <a:avLst/>
                </a:prstGeom>
                <a:solidFill>
                  <a:srgbClr val="333333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38100" algn="ctr">
                      <a:solidFill>
                        <a:schemeClr val="bg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09250" dir="3267739" algn="ctr" rotWithShape="0">
                          <a:srgbClr val="808080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 anchor="ctr">
                  <a:spAutoFit/>
                </a:bodyPr>
                <a:lstStyle/>
                <a:p>
                  <a:endParaRPr lang="en-GB"/>
                </a:p>
              </p:txBody>
            </p:sp>
            <p:sp>
              <p:nvSpPr>
                <p:cNvPr id="51" name="Oval 50"/>
                <p:cNvSpPr>
                  <a:spLocks noChangeArrowheads="1"/>
                </p:cNvSpPr>
                <p:nvPr/>
              </p:nvSpPr>
              <p:spPr bwMode="gray">
                <a:xfrm>
                  <a:off x="1296" y="587"/>
                  <a:ext cx="646" cy="647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46275"/>
                        <a:invGamma/>
                      </a:srgbClr>
                    </a:gs>
                    <a:gs pos="100000">
                      <a:srgbClr val="D6E1E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GB"/>
                </a:p>
              </p:txBody>
            </p:sp>
            <p:sp>
              <p:nvSpPr>
                <p:cNvPr id="52" name="Oval 51"/>
                <p:cNvSpPr>
                  <a:spLocks noChangeArrowheads="1"/>
                </p:cNvSpPr>
                <p:nvPr/>
              </p:nvSpPr>
              <p:spPr bwMode="gray">
                <a:xfrm>
                  <a:off x="1304" y="591"/>
                  <a:ext cx="631" cy="631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alpha val="0"/>
                      </a:srgbClr>
                    </a:gs>
                    <a:gs pos="100000">
                      <a:srgbClr val="D6E1E2">
                        <a:gamma/>
                        <a:tint val="34902"/>
                        <a:invGamma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GB"/>
                </a:p>
              </p:txBody>
            </p:sp>
            <p:sp>
              <p:nvSpPr>
                <p:cNvPr id="53" name="Oval 52"/>
                <p:cNvSpPr>
                  <a:spLocks noChangeArrowheads="1"/>
                </p:cNvSpPr>
                <p:nvPr/>
              </p:nvSpPr>
              <p:spPr bwMode="gray">
                <a:xfrm>
                  <a:off x="1311" y="597"/>
                  <a:ext cx="600" cy="58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shade val="79216"/>
                        <a:invGamma/>
                      </a:srgbClr>
                    </a:gs>
                    <a:gs pos="100000">
                      <a:srgbClr val="D6E1E2">
                        <a:alpha val="4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GB"/>
                </a:p>
              </p:txBody>
            </p:sp>
            <p:sp>
              <p:nvSpPr>
                <p:cNvPr id="54" name="Oval 53"/>
                <p:cNvSpPr>
                  <a:spLocks noChangeArrowheads="1"/>
                </p:cNvSpPr>
                <p:nvPr/>
              </p:nvSpPr>
              <p:spPr bwMode="gray">
                <a:xfrm>
                  <a:off x="1346" y="613"/>
                  <a:ext cx="533" cy="47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D6E1E2">
                        <a:gamma/>
                        <a:tint val="0"/>
                        <a:invGamma/>
                      </a:srgbClr>
                    </a:gs>
                    <a:gs pos="100000">
                      <a:srgbClr val="D6E1E2">
                        <a:alpha val="38000"/>
                      </a:srgb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49" name="Text Box 16"/>
              <p:cNvSpPr txBox="1">
                <a:spLocks noChangeArrowheads="1"/>
              </p:cNvSpPr>
              <p:nvPr/>
            </p:nvSpPr>
            <p:spPr bwMode="gray">
              <a:xfrm>
                <a:off x="789747" y="1732746"/>
                <a:ext cx="1766243" cy="36415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000" b="1" dirty="0" err="1">
                    <a:latin typeface="Times New Roman" pitchFamily="18" charset="0"/>
                    <a:cs typeface="Times New Roman" pitchFamily="18" charset="0"/>
                  </a:rPr>
                  <a:t>Phúc</a:t>
                </a:r>
                <a:r>
                  <a:rPr lang="en-GB" sz="2000" b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GB" sz="2000" b="1" dirty="0" err="1">
                    <a:latin typeface="Times New Roman" pitchFamily="18" charset="0"/>
                    <a:cs typeface="Times New Roman" pitchFamily="18" charset="0"/>
                  </a:rPr>
                  <a:t>khảo</a:t>
                </a:r>
                <a:endParaRPr lang="en-GB" sz="20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67" name="TextBox 66"/>
          <p:cNvSpPr txBox="1"/>
          <p:nvPr/>
        </p:nvSpPr>
        <p:spPr>
          <a:xfrm>
            <a:off x="0" y="886791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>
                <a:latin typeface="Arial" panose="020B0604020202020204" pitchFamily="34" charset="0"/>
                <a:ea typeface="Segoe UI Black" pitchFamily="34" charset="0"/>
                <a:cs typeface="Arial" panose="020B0604020202020204" pitchFamily="34" charset="0"/>
              </a:rPr>
              <a:t>PHÚC KHẢO VÀ KHIẾU NẠI ĐIỂM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CB38B30-FEC2-4838-B98C-03049867C9F3}"/>
              </a:ext>
            </a:extLst>
          </p:cNvPr>
          <p:cNvSpPr/>
          <p:nvPr/>
        </p:nvSpPr>
        <p:spPr>
          <a:xfrm>
            <a:off x="1913464" y="6121304"/>
            <a:ext cx="43214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u="sng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www.ktdbcl.hcmus.edu.vn</a:t>
            </a:r>
            <a:endParaRPr lang="en-US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555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8&quot;/&gt;&lt;/object&gt;&lt;object type=&quot;3&quot; unique_id=&quot;10004&quot;&gt;&lt;property id=&quot;20148&quot; value=&quot;5&quot;/&gt;&lt;property id=&quot;20300&quot; value=&quot;Slide 2&quot;/&gt;&lt;property id=&quot;20307&quot; value=&quot;260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8&quot;/&gt;&lt;/object&gt;&lt;object type=&quot;3&quot; unique_id=&quot;10007&quot;&gt;&lt;property id=&quot;20148&quot; value=&quot;5&quot;/&gt;&lt;property id=&quot;20300&quot; value=&quot;Slide 5&quot;/&gt;&lt;property id=&quot;20307&quot; value=&quot;261&quot;/&gt;&lt;/object&gt;&lt;object type=&quot;3&quot; unique_id=&quot;10008&quot;&gt;&lt;property id=&quot;20148&quot; value=&quot;5&quot;/&gt;&lt;property id=&quot;20300&quot; value=&quot;Slide 8&quot;/&gt;&lt;property id=&quot;20307&quot; value=&quot;267&quot;/&gt;&lt;/object&gt;&lt;object type=&quot;3&quot; unique_id=&quot;10009&quot;&gt;&lt;property id=&quot;20148&quot; value=&quot;5&quot;/&gt;&lt;property id=&quot;20300&quot; value=&quot;Slide 9&quot;/&gt;&lt;property id=&quot;20307&quot; value=&quot;275&quot;/&gt;&lt;/object&gt;&lt;object type=&quot;3&quot; unique_id=&quot;10010&quot;&gt;&lt;property id=&quot;20148&quot; value=&quot;5&quot;/&gt;&lt;property id=&quot;20300&quot; value=&quot;Slide 10&quot;/&gt;&lt;property id=&quot;20307&quot; value=&quot;263&quot;/&gt;&lt;/object&gt;&lt;object type=&quot;3&quot; unique_id=&quot;10011&quot;&gt;&lt;property id=&quot;20148&quot; value=&quot;5&quot;/&gt;&lt;property id=&quot;20300&quot; value=&quot;Slide 11&quot;/&gt;&lt;property id=&quot;20307&quot; value=&quot;265&quot;/&gt;&lt;/object&gt;&lt;object type=&quot;3&quot; unique_id=&quot;10012&quot;&gt;&lt;property id=&quot;20148&quot; value=&quot;5&quot;/&gt;&lt;property id=&quot;20300&quot; value=&quot;Slide 12&quot;/&gt;&lt;property id=&quot;20307&quot; value=&quot;272&quot;/&gt;&lt;/object&gt;&lt;object type=&quot;3&quot; unique_id=&quot;10013&quot;&gt;&lt;property id=&quot;20148&quot; value=&quot;5&quot;/&gt;&lt;property id=&quot;20300&quot; value=&quot;Slide 13&quot;/&gt;&lt;property id=&quot;20307&quot; value=&quot;269&quot;/&gt;&lt;/object&gt;&lt;object type=&quot;3&quot; unique_id=&quot;10014&quot;&gt;&lt;property id=&quot;20148&quot; value=&quot;5&quot;/&gt;&lt;property id=&quot;20300&quot; value=&quot;Slide 14&quot;/&gt;&lt;property id=&quot;20307&quot; value=&quot;274&quot;/&gt;&lt;/object&gt;&lt;object type=&quot;3&quot; unique_id=&quot;10057&quot;&gt;&lt;property id=&quot;20148&quot; value=&quot;5&quot;/&gt;&lt;property id=&quot;20300&quot; value=&quot;Slide 6&quot;/&gt;&lt;property id=&quot;20307&quot; value=&quot;276&quot;/&gt;&lt;/object&gt;&lt;object type=&quot;3&quot; unique_id=&quot;10118&quot;&gt;&lt;property id=&quot;20148&quot; value=&quot;5&quot;/&gt;&lt;property id=&quot;20300&quot; value=&quot;Slide 7&quot;/&gt;&lt;property id=&quot;20307&quot; value=&quot;277&quot;/&gt;&lt;/object&gt;&lt;/object&gt;&lt;object type=&quot;8&quot; unique_id=&quot;10028&quot;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1906</TotalTime>
  <Words>1022</Words>
  <Application>Microsoft Office PowerPoint</Application>
  <PresentationFormat>On-screen Show (4:3)</PresentationFormat>
  <Paragraphs>104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7" baseType="lpstr">
      <vt:lpstr>Arial</vt:lpstr>
      <vt:lpstr>Calibri</vt:lpstr>
      <vt:lpstr>Consolas</vt:lpstr>
      <vt:lpstr>Constantia</vt:lpstr>
      <vt:lpstr>Courier New</vt:lpstr>
      <vt:lpstr>Segoe UI Black</vt:lpstr>
      <vt:lpstr>Times New Roman</vt:lpstr>
      <vt:lpstr>Wingdings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abc</dc:creator>
  <cp:lastModifiedBy>Nguyen Thi Tham</cp:lastModifiedBy>
  <cp:revision>174</cp:revision>
  <dcterms:created xsi:type="dcterms:W3CDTF">2015-08-28T14:00:01Z</dcterms:created>
  <dcterms:modified xsi:type="dcterms:W3CDTF">2018-10-18T01:42:59Z</dcterms:modified>
</cp:coreProperties>
</file>